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6"/>
  </p:notesMasterIdLst>
  <p:sldIdLst>
    <p:sldId id="256" r:id="rId2"/>
    <p:sldId id="306" r:id="rId3"/>
    <p:sldId id="307" r:id="rId4"/>
    <p:sldId id="369" r:id="rId5"/>
    <p:sldId id="370" r:id="rId6"/>
    <p:sldId id="308" r:id="rId7"/>
    <p:sldId id="374" r:id="rId8"/>
    <p:sldId id="309" r:id="rId9"/>
    <p:sldId id="310" r:id="rId10"/>
    <p:sldId id="311" r:id="rId11"/>
    <p:sldId id="312" r:id="rId12"/>
    <p:sldId id="313" r:id="rId13"/>
    <p:sldId id="314" r:id="rId14"/>
    <p:sldId id="371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3" r:id="rId23"/>
    <p:sldId id="322" r:id="rId24"/>
    <p:sldId id="324" r:id="rId25"/>
    <p:sldId id="378" r:id="rId26"/>
    <p:sldId id="326" r:id="rId27"/>
    <p:sldId id="379" r:id="rId28"/>
    <p:sldId id="327" r:id="rId29"/>
    <p:sldId id="330" r:id="rId30"/>
    <p:sldId id="328" r:id="rId31"/>
    <p:sldId id="331" r:id="rId32"/>
    <p:sldId id="329" r:id="rId33"/>
    <p:sldId id="375" r:id="rId34"/>
    <p:sldId id="332" r:id="rId35"/>
    <p:sldId id="333" r:id="rId36"/>
    <p:sldId id="334" r:id="rId37"/>
    <p:sldId id="335" r:id="rId38"/>
    <p:sldId id="337" r:id="rId39"/>
    <p:sldId id="338" r:id="rId40"/>
    <p:sldId id="336" r:id="rId41"/>
    <p:sldId id="340" r:id="rId42"/>
    <p:sldId id="339" r:id="rId43"/>
    <p:sldId id="341" r:id="rId44"/>
    <p:sldId id="373" r:id="rId45"/>
    <p:sldId id="372" r:id="rId46"/>
    <p:sldId id="376" r:id="rId47"/>
    <p:sldId id="342" r:id="rId48"/>
    <p:sldId id="343" r:id="rId49"/>
    <p:sldId id="344" r:id="rId50"/>
    <p:sldId id="346" r:id="rId51"/>
    <p:sldId id="348" r:id="rId52"/>
    <p:sldId id="349" r:id="rId53"/>
    <p:sldId id="377" r:id="rId54"/>
    <p:sldId id="350" r:id="rId55"/>
    <p:sldId id="356" r:id="rId56"/>
    <p:sldId id="382" r:id="rId57"/>
    <p:sldId id="351" r:id="rId58"/>
    <p:sldId id="352" r:id="rId59"/>
    <p:sldId id="353" r:id="rId60"/>
    <p:sldId id="361" r:id="rId61"/>
    <p:sldId id="362" r:id="rId62"/>
    <p:sldId id="363" r:id="rId63"/>
    <p:sldId id="365" r:id="rId64"/>
    <p:sldId id="357" r:id="rId65"/>
    <p:sldId id="364" r:id="rId66"/>
    <p:sldId id="359" r:id="rId67"/>
    <p:sldId id="383" r:id="rId68"/>
    <p:sldId id="384" r:id="rId69"/>
    <p:sldId id="360" r:id="rId70"/>
    <p:sldId id="380" r:id="rId71"/>
    <p:sldId id="381" r:id="rId72"/>
    <p:sldId id="366" r:id="rId73"/>
    <p:sldId id="367" r:id="rId74"/>
    <p:sldId id="368" r:id="rId7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442" autoAdjust="0"/>
    <p:restoredTop sz="94591" autoAdjust="0"/>
  </p:normalViewPr>
  <p:slideViewPr>
    <p:cSldViewPr>
      <p:cViewPr varScale="1">
        <p:scale>
          <a:sx n="73" d="100"/>
          <a:sy n="73" d="100"/>
        </p:scale>
        <p:origin x="-1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5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88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0DF26-21D6-47B8-8998-D34A41BD6D58}" type="datetimeFigureOut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70966-2BBD-4272-9BF4-CF415526AC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67423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82981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09441-7972-419F-9849-6592C3F30CA8}" type="slidenum">
              <a:rPr lang="en-US" altLang="ko-KR" smtClean="0">
                <a:latin typeface="굴림" charset="-127"/>
                <a:ea typeface="굴림" charset="-127"/>
              </a:rPr>
              <a:pPr/>
              <a:t>26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106526-1474-4AA0-BA4A-69DCD0D9C65F}" type="slidenum">
              <a:rPr lang="en-US" altLang="ko-KR" smtClean="0">
                <a:latin typeface="굴림" charset="-127"/>
                <a:ea typeface="굴림" charset="-127"/>
              </a:rPr>
              <a:pPr/>
              <a:t>28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829813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C7319-5359-4F23-83A7-1559B487ADEB}" type="slidenum">
              <a:rPr lang="en-US" altLang="ko-KR" smtClean="0">
                <a:latin typeface="굴림" charset="-127"/>
                <a:ea typeface="굴림" charset="-127"/>
              </a:rPr>
              <a:pPr/>
              <a:t>3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39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40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41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42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43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45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46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8298137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47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48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49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50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51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52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53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8298137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54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778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8EE76E-566F-444B-B68B-A4A951ACD033}" type="slidenum">
              <a:rPr lang="en-US" altLang="ko-KR" smtClean="0">
                <a:latin typeface="굴림" charset="-127"/>
                <a:ea typeface="굴림" charset="-127"/>
              </a:rPr>
              <a:pPr/>
              <a:t>55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7578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4181A9-3746-423E-9C67-7EC285CA646F}" type="slidenum">
              <a:rPr lang="en-US" altLang="ko-KR" smtClean="0">
                <a:latin typeface="굴림" charset="-127"/>
                <a:ea typeface="굴림" charset="-127"/>
              </a:rPr>
              <a:pPr/>
              <a:t>56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57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58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59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60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61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62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63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7885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9FE72-D490-4CDC-95E8-5B72214885CA}" type="slidenum">
              <a:rPr lang="en-US" altLang="ko-KR" smtClean="0">
                <a:latin typeface="굴림" charset="-127"/>
                <a:ea typeface="굴림" charset="-127"/>
              </a:rPr>
              <a:pPr/>
              <a:t>64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65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8090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D7E56-974F-4E98-8999-3E8EFF8F680B}" type="slidenum">
              <a:rPr lang="en-US" altLang="ko-KR" smtClean="0">
                <a:latin typeface="굴림" charset="-127"/>
                <a:ea typeface="굴림" charset="-127"/>
              </a:rPr>
              <a:pPr/>
              <a:t>66</a:t>
            </a:fld>
            <a:endParaRPr lang="en-US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68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70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8298137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71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72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73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74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70966-2BBD-4272-9BF4-CF415526ACA8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22CC-BF3B-40AA-935D-D7BF203FC58E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3DC7-C7F5-4BCE-B6CA-00EB9C3CC054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DA03-02B7-4158-957C-78BD242193B5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A12D3-88CE-40C0-ACCF-BCE61A8D9A0E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  <p:transition spd="med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6154BC0-CE4E-44EE-BC36-C1E795AFA660}" type="datetime1">
              <a:rPr lang="ko-KR" altLang="en-US" smtClean="0"/>
              <a:pPr/>
              <a:t>2014-03-19</a:t>
            </a:fld>
            <a:endParaRPr lang="ko-KR" altLang="en-US"/>
          </a:p>
        </p:txBody>
      </p:sp>
    </p:spTree>
  </p:cSld>
  <p:clrMapOvr>
    <a:masterClrMapping/>
  </p:clrMapOvr>
  <p:transition spd="med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29EEE-42D8-4216-B3FB-048D8489E0B8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F9D0-4CB1-47E0-8C0E-D3E0257844DA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  <p:transition spd="med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DA32-96D3-4CF2-ADBC-054A06FA854F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09840-1A83-4431-B6F0-3C1A8FA2D4CB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36A6B-C78B-42FE-8D36-AE232CCB9EC9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0ED94-94C8-450D-8F60-1D6035F1081F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E3DC3DA-B167-49CF-9E40-496FC5A1C215}" type="datetime1">
              <a:rPr lang="ko-KR" altLang="en-US" smtClean="0"/>
              <a:pPr/>
              <a:t>2014-03-19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20A1704-1851-4712-9CD3-2AFD59C5D6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cut/>
  </p:transition>
  <p:hf sldNum="0" hdr="0" ftr="0" dt="0"/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교육행정학 강의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720080"/>
          </a:xfrm>
        </p:spPr>
        <p:txBody>
          <a:bodyPr>
            <a:normAutofit fontScale="25000" lnSpcReduction="20000"/>
          </a:bodyPr>
          <a:lstStyle/>
          <a:p>
            <a:r>
              <a:rPr lang="ko-KR" altLang="en-US" sz="9600" dirty="0" smtClean="0"/>
              <a:t>전북대학교</a:t>
            </a:r>
            <a:r>
              <a:rPr lang="en-US" altLang="ko-KR" sz="9600" dirty="0" smtClean="0"/>
              <a:t>.</a:t>
            </a:r>
            <a:r>
              <a:rPr lang="ko-KR" altLang="en-US" sz="9600" dirty="0" smtClean="0"/>
              <a:t> 조영재</a:t>
            </a:r>
            <a:endParaRPr lang="en-US" altLang="ko-KR" sz="96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rgbClr val="C00000"/>
                </a:solidFill>
              </a:rPr>
              <a:t>  </a:t>
            </a:r>
            <a:endParaRPr lang="ko-KR" altLang="en-US" dirty="0" smtClean="0">
              <a:solidFill>
                <a:srgbClr val="C00000"/>
              </a:solidFill>
            </a:endParaRPr>
          </a:p>
          <a:p>
            <a:endParaRPr lang="ko-KR" altLang="en-US" dirty="0"/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1403648" y="3933056"/>
            <a:ext cx="6400800" cy="553616"/>
          </a:xfrm>
          <a:prstGeom prst="rect">
            <a:avLst/>
          </a:prstGeom>
        </p:spPr>
        <p:txBody>
          <a:bodyPr vert="horz" rtlCol="0" anchor="t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971600" y="4293096"/>
            <a:ext cx="8172400" cy="2160240"/>
          </a:xfrm>
          <a:prstGeom prst="rect">
            <a:avLst/>
          </a:prstGeom>
        </p:spPr>
        <p:txBody>
          <a:bodyPr vert="horz" rtlCol="0" anchor="t"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ko-KR" sz="1400" dirty="0" smtClean="0">
                <a:solidFill>
                  <a:srgbClr val="C00000"/>
                </a:solidFill>
              </a:rPr>
              <a:t>                                  </a:t>
            </a: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참고문헌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</a:t>
            </a: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윤정일 외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(2013). </a:t>
            </a: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교육행정학원론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  <a:r>
              <a:rPr kumimoji="0" lang="ko-KR" alt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학지사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</a:t>
            </a:r>
            <a:r>
              <a:rPr kumimoji="0" lang="ko-KR" alt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신혁석</a:t>
            </a: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외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altLang="ko-KR" sz="14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2013). </a:t>
            </a: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교육행정 및 교육경영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학지사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노종희</a:t>
            </a: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(1997). </a:t>
            </a:r>
            <a:r>
              <a:rPr lang="ko-KR" altLang="en-US" sz="1400" dirty="0" smtClean="0">
                <a:solidFill>
                  <a:srgbClr val="C00000"/>
                </a:solidFill>
              </a:rPr>
              <a:t>교육행정의 이론과 실제</a:t>
            </a:r>
            <a:r>
              <a:rPr lang="en-US" altLang="ko-KR" sz="1400" dirty="0" smtClean="0">
                <a:solidFill>
                  <a:srgbClr val="C00000"/>
                </a:solidFill>
              </a:rPr>
              <a:t>. </a:t>
            </a:r>
            <a:r>
              <a:rPr lang="ko-KR" altLang="en-US" sz="1400" dirty="0" err="1" smtClean="0">
                <a:solidFill>
                  <a:srgbClr val="C00000"/>
                </a:solidFill>
              </a:rPr>
              <a:t>문음사</a:t>
            </a:r>
            <a:r>
              <a:rPr lang="en-US" altLang="ko-KR" sz="1400" dirty="0" smtClean="0">
                <a:solidFill>
                  <a:srgbClr val="C00000"/>
                </a:solidFill>
              </a:rPr>
              <a:t>.</a:t>
            </a:r>
            <a:r>
              <a:rPr kumimoji="0" lang="en-US" altLang="ko-KR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endParaRPr kumimoji="0" lang="ko-KR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56854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과학적관리론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Tylor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는 고용주와 노동자의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상호이익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을 위해 체계화한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과학적관리의 원리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를 제시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1)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최대의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일일작업량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2)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표준화된 조건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3)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성공에 대한 높은 보상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4)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실패에 대한 책임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5)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과업의 전문화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Tylor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는 작업공정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노동자 선발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노동자교육과 능력계발 및 관리자와 노동자와의 협동과정에서 과학적 관리의 원리가 폭넓게 적용되어야 한다고 주장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과학적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관리론은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조직과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인간관리의 과학화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를 주창하며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능률 극대화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 기여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생산공정에서 인간활용을 극대화하는 기술과 지식의 체계화에 기초를 확립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비판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인간을 기계처럼 취급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교육행정의 개념과 성격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8246" cy="365416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○ </a:t>
            </a:r>
            <a:r>
              <a:rPr lang="ko-KR" altLang="en-US" b="1" dirty="0" smtClean="0">
                <a:solidFill>
                  <a:srgbClr val="7030A0"/>
                </a:solidFill>
              </a:rPr>
              <a:t>생각해 보기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☞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과학적 </a:t>
            </a:r>
            <a:r>
              <a:rPr lang="ko-KR" altLang="en-US" b="1" dirty="0" err="1" smtClean="0">
                <a:solidFill>
                  <a:srgbClr val="7030A0"/>
                </a:solidFill>
                <a:latin typeface="HY견명조"/>
                <a:ea typeface="HY견명조"/>
              </a:rPr>
              <a:t>관리론이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 </a:t>
            </a:r>
            <a:r>
              <a:rPr lang="ko-KR" altLang="en-US" b="1" dirty="0" smtClean="0">
                <a:solidFill>
                  <a:srgbClr val="0070C0"/>
                </a:solidFill>
                <a:latin typeface="HY견명조"/>
                <a:ea typeface="HY견명조"/>
              </a:rPr>
              <a:t>인간을 기계처럼 취급하였다는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점에 비판을 받고 있습니다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.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인간을 기계처럼 취급하였다는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</a:rPr>
              <a:t>점은 구체적으로 어떤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문제를 갖고 있나요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</a:t>
            </a:r>
            <a:endParaRPr lang="en-US" altLang="ko-KR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210077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과학적관리론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과학적 관리론 비판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 1)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작업의 성질과 전통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인간의 개성과 잠재력 등을 전혀 고려하지 않음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 2)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조직의 공동목표달성에 필수적인 동기요인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심리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정서적요인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인간의      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     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상호작용을 무시함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  3)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인간을 단순히 기계적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합리적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비인간적 도구로 취급함으로써 오히려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      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자발적인 생산성을 저하시킴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과학적관리론과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교육행정학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과학적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관리론은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20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세기 초 경영관리를 위한 가장 효율적인 기술과 원리로 수용되어 급속히 확산됨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교육의 영역에서도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학교의 비효율과 낭비를 제거하고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관리효율의 극대화를 위해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Taylor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 과학적 관리를 도입하여 적용해야 한다는 주장이 제기됨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Spaulding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은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1910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 미국의 교육학교수협의회 연차대회에서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[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교육의 가장 큰 취약점은 교육행정의 비능률이기 때문에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교육행정에 기업경영의 원리를 적용해야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한다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]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고 주장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Bobbit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는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1913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도시 학교체제의 문제에 적용되어야 할 관리의 일반적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’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에서 학교의 의사결정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과업관리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급여결정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교수방법 결정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교사 선발 및 훈련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시설 선정 등에 과학적 관리와 원리가 적용되어야 한다고 주장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교육행정의 개념과 성격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8246" cy="365416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○ </a:t>
            </a:r>
            <a:r>
              <a:rPr lang="ko-KR" altLang="en-US" b="1" dirty="0" smtClean="0">
                <a:solidFill>
                  <a:srgbClr val="7030A0"/>
                </a:solidFill>
              </a:rPr>
              <a:t>생각해 보기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☞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여러분이 교육감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,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교육장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,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학교장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교감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,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수석교사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,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행정실장 이라면 </a:t>
            </a:r>
            <a:endParaRPr lang="en-US" altLang="ko-KR" b="1" dirty="0" smtClean="0">
              <a:solidFill>
                <a:srgbClr val="7030A0"/>
              </a:solidFill>
              <a:latin typeface="HY견명조"/>
              <a:ea typeface="HY견명조"/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어떻게 학교를 과학적으로 관리하겠습니까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</a:t>
            </a:r>
            <a:endParaRPr lang="en-US" altLang="ko-KR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7619372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과학적관리론과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교육행정학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Bobbit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가 제시한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학교에 대한 과학적 관리의 원리</a:t>
            </a:r>
            <a:endParaRPr lang="en-US" altLang="ko-KR" sz="1800" dirty="0" smtClean="0">
              <a:solidFill>
                <a:srgbClr val="FF000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가능한 모든 시간에 교육시설을 활용하며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2)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교직원의 작업능률을 최대한 유지하고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교직원의 수를 최소로 감축하며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3)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 교육에서 낭비를 최대한 제거하고 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4)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교원은 학생을 가르치는데 전념하고 별도의 행정가가 학교행정을 책임져야 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교육의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과학적관리에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대한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Gruenberg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비판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교육의 과정은 인간의 인성계발을 목적으로 하는 것으로 공장에서 규격화된 제품을 생산하는 과정과는 비교할 수 없기 때문에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과학적 </a:t>
            </a:r>
            <a:r>
              <a:rPr lang="ko-KR" altLang="en-US" sz="18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관리론의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 적용은 교육의 특성을 무시하는 것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으로 교육의 발전을 저해한다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행정관리론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 </a:t>
            </a:r>
            <a:r>
              <a:rPr lang="en-US" altLang="ko-KR" sz="2000" dirty="0" err="1" smtClean="0">
                <a:solidFill>
                  <a:srgbClr val="0070C0"/>
                </a:solidFill>
                <a:latin typeface="HY견명조"/>
              </a:rPr>
              <a:t>Fayol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의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산업관리론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Fayol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은 행정이란 몇 사람의 권위의식이나 책임의식에 의해 이루어지는 것이 아니라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조직 구성원 모두의 협력과 협조에 의해 이루어지는 것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따라서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행정의 과정을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과학적으로 체계화하는 것이 중요하다고 보고 관리과정에 초점을 맞추어 행정과정을 </a:t>
            </a:r>
            <a:r>
              <a:rPr lang="ko-KR" altLang="en-US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기획</a:t>
            </a:r>
            <a:r>
              <a:rPr lang="en-US" altLang="ko-KR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-</a:t>
            </a:r>
            <a:r>
              <a:rPr lang="ko-KR" altLang="en-US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조직</a:t>
            </a:r>
            <a:r>
              <a:rPr lang="en-US" altLang="ko-KR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-</a:t>
            </a:r>
            <a:r>
              <a:rPr lang="ko-KR" altLang="en-US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명령</a:t>
            </a:r>
            <a:r>
              <a:rPr lang="en-US" altLang="ko-KR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-</a:t>
            </a:r>
            <a:r>
              <a:rPr lang="ko-KR" altLang="en-US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조정</a:t>
            </a:r>
            <a:r>
              <a:rPr lang="en-US" altLang="ko-KR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-</a:t>
            </a:r>
            <a:r>
              <a:rPr lang="ko-KR" altLang="en-US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통제로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정리함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행정과정의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5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요소는 경영자들이 수행해야 할 일이 무엇인가에 대한 기본개념을 제시한 탁월한 성과로 인정받음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기획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미래를 예측하고 행동계획을 수립하는 일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인적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물적자원을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조직하고 체계화하는 일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명령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구성원으로 하여금 과업을 수행하도록 하는 일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모든 활동을 통합하고 상호 조정하는 일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통제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정해진 규칙과 명령에 따라 일이 이루어지고 있는 가를 확인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행정관리론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en-US" altLang="ko-KR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Fayol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의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산업관리론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탄광기사에서 행정학자가 된 </a:t>
            </a: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Fayol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은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자신의 경험에서 얻은 경험으로부터 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14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개의 관리원리를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제시했고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이는 대부분 현대 조직관리에서 중시됨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1)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분업의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 2)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권한과 책임의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 3)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규율의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 4)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명령통일의 원리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5)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지휘통일의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 6)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개인보다 전체 이익 우선의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 7)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보상의 원리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8)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집중화의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 9)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책임계층의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 10)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질서의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 11)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공평성의 원리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12)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직원신분보장의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 13)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솔선수범의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 14)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단체정신의 원리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행정관리론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en-US" altLang="ko-KR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Gulick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&amp; </a:t>
            </a:r>
            <a:r>
              <a:rPr lang="en-US" altLang="ko-KR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Urwick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의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행정관리론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Gulick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 </a:t>
            </a: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Urwick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은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행정의 과학화에 가장 크게 기여한 학자임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1937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[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행정학 논총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]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에서 대통령의 일반적 직무를 기능적으로 분류하여</a:t>
            </a: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POSDCoRB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라는 약어로 표현되는 행정과정을 제시했음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      P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ALNNING-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O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RGANIZING-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S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TAFFING-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D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IRECTING-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CO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ORDINATING- 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R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EPORTING-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B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UDGETING</a:t>
            </a:r>
          </a:p>
          <a:p>
            <a:pPr marL="457200" indent="-457200" algn="l">
              <a:lnSpc>
                <a:spcPct val="150000"/>
              </a:lnSpc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조직관리 과정에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관심을 가진 학자에게 개념 틀을 제공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오늘날까지 널리 활용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행정관리론</a:t>
            </a:r>
            <a:endParaRPr lang="en-US" altLang="ko-KR" sz="2000" dirty="0" smtClean="0">
              <a:solidFill>
                <a:srgbClr val="0070C0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</a:rPr>
              <a:t>Gulick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과 </a:t>
            </a: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</a:rPr>
              <a:t>Urwick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은 행정관리론을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조직이론으로 발전시켜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조직에서 인간관리의 활용을 강조하고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명령 통일과 통솔범위의 제한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막료조직의 활용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권한과 책임의 위임 등을 제시하며 행정이론의 발전에 크게 기여함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이러한 행정가의 과업을 체계적으로 분류한 것은 </a:t>
            </a:r>
            <a:r>
              <a:rPr lang="ko-KR" altLang="en-US" sz="1800" dirty="0">
                <a:solidFill>
                  <a:schemeClr val="tx1"/>
                </a:solidFill>
                <a:latin typeface="HY견명조"/>
              </a:rPr>
              <a:t>교육행정 현상을 기술</a:t>
            </a:r>
            <a:r>
              <a:rPr lang="en-US" altLang="ko-KR" sz="1800" dirty="0">
                <a:solidFill>
                  <a:schemeClr val="tx1"/>
                </a:solidFill>
                <a:latin typeface="HY견명조"/>
              </a:rPr>
              <a:t>_</a:t>
            </a:r>
            <a:r>
              <a:rPr lang="ko-KR" altLang="en-US" sz="1800" dirty="0">
                <a:solidFill>
                  <a:schemeClr val="tx1"/>
                </a:solidFill>
                <a:latin typeface="HY견명조"/>
              </a:rPr>
              <a:t>설명하고 예언하기 위한 교육행정 이론으로 큰 발전을 이루지는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못하였음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26064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391082" cy="5429288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강의 순서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eriod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과학적관리론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행정관리론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관료제론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eriod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인간관계론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조직심리연구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호손실험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eriod"/>
            </a:pP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행동과학론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Barnard &amp; Simon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의 행정이론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eriod"/>
            </a:pP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체제이론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개방체제론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사회과정이론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), 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대안이론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285720" y="572274"/>
            <a:ext cx="8429684" cy="6000792"/>
            <a:chOff x="285720" y="572274"/>
            <a:chExt cx="8429684" cy="6000792"/>
          </a:xfrm>
        </p:grpSpPr>
        <p:cxnSp>
          <p:nvCxnSpPr>
            <p:cNvPr id="5" name="직선 연결선 4"/>
            <p:cNvCxnSpPr/>
            <p:nvPr/>
          </p:nvCxnSpPr>
          <p:spPr>
            <a:xfrm>
              <a:off x="285720" y="1142984"/>
              <a:ext cx="842968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 rot="5400000">
              <a:off x="-2571800" y="3571876"/>
              <a:ext cx="600079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62376279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관료제론</a:t>
            </a:r>
            <a:endParaRPr lang="en-US" altLang="ko-KR" sz="2000" dirty="0" smtClean="0">
              <a:solidFill>
                <a:srgbClr val="0070C0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관료제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특정한 조직 구조나 현대 정부 그 자체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/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조직이나 정부의 병폐 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Weber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관료제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기존 조직에서 보다  특징적인 관료제적 측면을 추상하여 만든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순수한 이상형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으로서의 조직구조로 정의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Weber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는 권위를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어떤 특정한 명령이 일정한 집단의 사람들에 의해 준수될 가능성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’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으로 정의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조직체는 반드시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통제와 권위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가 있기 마련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Weber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는 권위가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정당화되는 방법에 따라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전통적 권위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카리스마적 권위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합법적 권위로 유형화하고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지배유형과 조직형태를 구분함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 세 가지 권위의 유형은 실제로는 따로 존재하지 않고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혼합된 형태로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나타남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관료제론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전통적 권위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왕위 세습과 같이 추종자가 지도자의 명령을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그것은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전통적으로 그러하였다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’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는 근거로 정당하게 받아들이는 권위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카리스마적 권위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권의 근거가 지도자의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비범한 능력에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있으며 지도자에 대한 추종자의 경외심이 복종의 기초가 되는 권위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합법적 권위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지배의 근거를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법 규정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 의한 합법성에 두고 있는 권위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지도자는 법적으로 규정된 절차에 의해 임명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선출되며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추종자는 지도자에게 부여된 법적 권위에 의해 복종을 수락함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현대조직의 대부분은 이 권위에 의존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Weber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는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합법적 권위가 관료제 지배의 이상적인 형태로 규정</a:t>
            </a:r>
            <a:endParaRPr lang="en-US" altLang="ko-KR" sz="1800" dirty="0" smtClean="0">
              <a:solidFill>
                <a:srgbClr val="FF0000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교육행정의 개념과 성격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8246" cy="365416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○ </a:t>
            </a:r>
            <a:r>
              <a:rPr lang="ko-KR" altLang="en-US" b="1" dirty="0" smtClean="0">
                <a:solidFill>
                  <a:srgbClr val="7030A0"/>
                </a:solidFill>
              </a:rPr>
              <a:t>생각해 보기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☞  Weber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는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왜 합법적 권위에 의한 지배가 </a:t>
            </a:r>
            <a:endParaRPr lang="en-US" altLang="ko-KR" b="1" dirty="0" smtClean="0">
              <a:solidFill>
                <a:srgbClr val="7030A0"/>
              </a:solidFill>
              <a:latin typeface="HY견명조"/>
              <a:ea typeface="HY견명조"/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왜 관료제의 이상적인 형태로 생각했을까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 </a:t>
            </a:r>
            <a:endParaRPr lang="en-US" altLang="ko-KR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210077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관료제론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Weber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가  합법적 권위가 관료제 지배의 이상적인 형태로 규정한 이유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행정의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계속성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 근거를 제공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능력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을 중심으로 한 지도자의 합리적 선임을 토대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지도자로 하여금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권위를 행사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하기 위한 합법적인 수단을 제공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조직의 과업 달성을 위한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기능과 한계가 명확하게 설정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되는 것을 전제로 성립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관료제론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합법적 권위에 의한 관료제의 특징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분업과 전문화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조직의 목적 달성을 위한 가업이 구성원의 책무로 공식 배분됨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몰인정성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조직의 분위기가 감정과 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(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情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 아닌 엄정한 공적정신이 지배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권위의 위계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부서가 수직적으로 배치되고 하위부서는 상위부서의 통제와 감독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규정과 규칙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의도적으로 확립된 규정과 규칙에 의해 활동이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일관성있게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규제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경력 지향성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연공이나 업적 혹은 양자를 조합한 승진제도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경력이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많은자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우대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AutoNum type="arabicParenR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교육행정의 개념과 성격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8246" cy="365416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○ </a:t>
            </a:r>
            <a:r>
              <a:rPr lang="ko-KR" altLang="en-US" b="1" dirty="0" smtClean="0">
                <a:solidFill>
                  <a:srgbClr val="7030A0"/>
                </a:solidFill>
              </a:rPr>
              <a:t>생각해 보기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☞ 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관료제는 조직경영과 관리에 있어 장점만 있을까요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관료제가 지나칠 때 </a:t>
            </a:r>
            <a:endParaRPr lang="en-US" altLang="ko-KR" b="1" dirty="0" smtClean="0">
              <a:solidFill>
                <a:srgbClr val="7030A0"/>
              </a:solidFill>
              <a:latin typeface="HY견명조"/>
              <a:ea typeface="HY견명조"/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발생할 수 있는 역기능은 무엇일까요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</a:t>
            </a:r>
            <a:endParaRPr lang="en-US" altLang="ko-KR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210077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28736"/>
            <a:ext cx="4000496" cy="488968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☞ </a:t>
            </a:r>
            <a:r>
              <a:rPr lang="ko-KR" altLang="en-US" sz="2000" b="1" dirty="0" smtClean="0">
                <a:latin typeface="휴먼명조" pitchFamily="2" charset="-127"/>
                <a:ea typeface="휴먼명조" pitchFamily="2" charset="-127"/>
              </a:rPr>
              <a:t>관료제의 순기능과 역기능</a:t>
            </a:r>
            <a:endParaRPr lang="ko-KR" altLang="en-US" sz="2000" b="1" dirty="0">
              <a:latin typeface="휴먼명조" pitchFamily="2" charset="-127"/>
              <a:ea typeface="휴먼명조" pitchFamily="2" charset="-127"/>
            </a:endParaRPr>
          </a:p>
        </p:txBody>
      </p:sp>
      <p:graphicFrame>
        <p:nvGraphicFramePr>
          <p:cNvPr id="14371" name="Group 35"/>
          <p:cNvGraphicFramePr>
            <a:graphicFrameLocks noGrp="1"/>
          </p:cNvGraphicFramePr>
          <p:nvPr/>
        </p:nvGraphicFramePr>
        <p:xfrm>
          <a:off x="395288" y="1964668"/>
          <a:ext cx="8353425" cy="4212042"/>
        </p:xfrm>
        <a:graphic>
          <a:graphicData uri="http://schemas.openxmlformats.org/drawingml/2006/table">
            <a:tbl>
              <a:tblPr/>
              <a:tblGrid>
                <a:gridCol w="2305050"/>
                <a:gridCol w="3095625"/>
                <a:gridCol w="2952750"/>
              </a:tblGrid>
              <a:tr h="605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관료제의 특징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순기능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역기능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6051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분업과 전문화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생산ㆍ전문성 향상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권태감 누적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비인간성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몰인정성</a:t>
                      </a:r>
                      <a:r>
                        <a:rPr kumimoji="1" lang="en-US" altLang="ko-K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합리성 증진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사기 저하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4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권한의 계층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권위의 위계</a:t>
                      </a:r>
                      <a:r>
                        <a:rPr kumimoji="1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kumimoji="1" lang="ko-KR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순응과 원활한 조정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의사소통 장애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6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규칙과 규정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계속성과 일관성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통일성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확보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경직과 목표전도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6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경력 지향성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승진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유인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동기유발</a:t>
                      </a:r>
                      <a:r>
                        <a:rPr kumimoji="1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성취</a:t>
                      </a: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실적</a:t>
                      </a:r>
                      <a:r>
                        <a:rPr kumimoji="1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와 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연공의 갈등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순서도: 지연 3"/>
          <p:cNvSpPr/>
          <p:nvPr/>
        </p:nvSpPr>
        <p:spPr>
          <a:xfrm>
            <a:off x="0" y="6572250"/>
            <a:ext cx="1071563" cy="28575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1643042" y="571480"/>
            <a:ext cx="5786478" cy="8572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제 </a:t>
            </a:r>
            <a:r>
              <a:rPr kumimoji="0" lang="en-US" altLang="ko-KR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2</a:t>
            </a:r>
            <a:r>
              <a:rPr kumimoji="0" lang="ko-KR" altLang="en-US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장</a:t>
            </a:r>
            <a:r>
              <a:rPr kumimoji="0" lang="en-US" altLang="ko-KR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. </a:t>
            </a:r>
            <a:r>
              <a:rPr kumimoji="0" lang="ko-KR" altLang="en-US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교육행정학의 발달 과정</a:t>
            </a:r>
            <a:endParaRPr kumimoji="0" lang="ko-KR" altLang="en-US" sz="2800" b="0" i="0" u="none" strike="noStrike" kern="1200" cap="none" spc="100" normalizeH="0" baseline="0" noProof="0" dirty="0">
              <a:ln w="18000">
                <a:noFill/>
                <a:prstDash val="solid"/>
              </a:ln>
              <a:solidFill>
                <a:schemeClr val="tx1"/>
              </a:solidFill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교육행정의 개념과 성격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8246" cy="365416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○ </a:t>
            </a:r>
            <a:r>
              <a:rPr lang="ko-KR" altLang="en-US" b="1" dirty="0" smtClean="0">
                <a:solidFill>
                  <a:srgbClr val="7030A0"/>
                </a:solidFill>
              </a:rPr>
              <a:t>생각해 보기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☞  1.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연공주의는 어떤 장단점이 있을까요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</a:t>
            </a:r>
          </a:p>
          <a:p>
            <a:pPr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  <a:latin typeface="HY견명조"/>
              <a:ea typeface="HY견명조"/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</a:rPr>
              <a:t>☞  2.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</a:rPr>
              <a:t>능력주의는 어떤 장단점이 있을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까요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</a:t>
            </a:r>
            <a:endParaRPr lang="en-US" altLang="ko-KR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210077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00174"/>
            <a:ext cx="4071934" cy="5604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☞ </a:t>
            </a:r>
            <a:r>
              <a:rPr lang="ko-KR" altLang="en-US" sz="2000" b="1" dirty="0" smtClean="0">
                <a:latin typeface="휴먼명조" pitchFamily="2" charset="-127"/>
                <a:ea typeface="휴먼명조" pitchFamily="2" charset="-127"/>
              </a:rPr>
              <a:t>연공주의와 </a:t>
            </a:r>
            <a:r>
              <a:rPr lang="ko-KR" altLang="en-US" sz="2000" b="1" dirty="0">
                <a:latin typeface="휴먼명조" pitchFamily="2" charset="-127"/>
                <a:ea typeface="휴먼명조" pitchFamily="2" charset="-127"/>
              </a:rPr>
              <a:t>능력주의</a:t>
            </a:r>
          </a:p>
        </p:txBody>
      </p:sp>
      <p:graphicFrame>
        <p:nvGraphicFramePr>
          <p:cNvPr id="15384" name="Group 24"/>
          <p:cNvGraphicFramePr>
            <a:graphicFrameLocks noGrp="1"/>
          </p:cNvGraphicFramePr>
          <p:nvPr>
            <p:ph type="tbl" idx="4294967295"/>
          </p:nvPr>
        </p:nvGraphicFramePr>
        <p:xfrm>
          <a:off x="500034" y="2071678"/>
          <a:ext cx="8229600" cy="4138613"/>
        </p:xfrm>
        <a:graphic>
          <a:graphicData uri="http://schemas.openxmlformats.org/drawingml/2006/table">
            <a:tbl>
              <a:tblPr/>
              <a:tblGrid>
                <a:gridCol w="1347788"/>
                <a:gridCol w="3263900"/>
                <a:gridCol w="3617912"/>
              </a:tblGrid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구분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장점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단점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99"/>
                    </a:solidFill>
                  </a:tcPr>
                </a:tc>
              </a:tr>
              <a:tr h="165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연공</a:t>
                      </a:r>
                      <a:b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</a:b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주의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4638" marR="0" lvl="0" indent="-274638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고도의 객관성</a:t>
                      </a:r>
                    </a:p>
                    <a:p>
                      <a:pPr marL="274638" marR="0" lvl="0" indent="-274638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정실 및 불공평으로 인한 불평약화</a:t>
                      </a:r>
                    </a:p>
                    <a:p>
                      <a:pPr marL="274638" marR="0" lvl="0" indent="-274638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행정의 안정성 유지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유능한 인재등용의 제약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행정의 침체성 우려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부하직원의 통솔곤란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None/>
                        <a:tabLst/>
                      </a:pP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능력</a:t>
                      </a:r>
                      <a:b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</a:br>
                      <a:r>
                        <a:rPr kumimoji="1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주의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인사권자의 정실개입 여지의 경감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시험에 따른 타당성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개인의 발전 촉진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근무보다 시험에 열중</a:t>
                      </a:r>
                    </a:p>
                    <a:p>
                      <a:pPr marL="182563" marR="0" lvl="0" indent="-182563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시험의 타당도가 낮을 경우 충실히 근무한 직원에 불리</a:t>
                      </a:r>
                    </a:p>
                    <a:p>
                      <a:pPr marL="182563" marR="0" lvl="0" indent="-182563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ebdings" pitchFamily="18" charset="2"/>
                        <a:buChar char="ë"/>
                        <a:tabLst/>
                      </a:pPr>
                      <a:r>
                        <a:rPr kumimoji="1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시험을 전후한 사기에 영향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순서도: 지연 3"/>
          <p:cNvSpPr/>
          <p:nvPr/>
        </p:nvSpPr>
        <p:spPr>
          <a:xfrm>
            <a:off x="0" y="6572250"/>
            <a:ext cx="1071563" cy="28575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1643042" y="571480"/>
            <a:ext cx="5786478" cy="8572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제 </a:t>
            </a:r>
            <a:r>
              <a:rPr kumimoji="0" lang="en-US" altLang="ko-KR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2</a:t>
            </a:r>
            <a:r>
              <a:rPr kumimoji="0" lang="ko-KR" altLang="en-US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장</a:t>
            </a:r>
            <a:r>
              <a:rPr kumimoji="0" lang="en-US" altLang="ko-KR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. </a:t>
            </a:r>
            <a:r>
              <a:rPr kumimoji="0" lang="ko-KR" altLang="en-US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교육행정학의 발달 과정</a:t>
            </a:r>
            <a:endParaRPr kumimoji="0" lang="ko-KR" altLang="en-US" sz="2800" b="0" i="0" u="none" strike="noStrike" kern="1200" cap="none" spc="100" normalizeH="0" baseline="0" noProof="0" dirty="0">
              <a:ln w="18000">
                <a:noFill/>
                <a:prstDash val="solid"/>
              </a:ln>
              <a:solidFill>
                <a:schemeClr val="tx1"/>
              </a:solidFill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교육행정의 개념과 성격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8246" cy="365416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○ </a:t>
            </a:r>
            <a:r>
              <a:rPr lang="ko-KR" altLang="en-US" b="1" dirty="0" smtClean="0">
                <a:solidFill>
                  <a:srgbClr val="7030A0"/>
                </a:solidFill>
              </a:rPr>
              <a:t>생각해 보기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☞ 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학교는 어떤 점에서 </a:t>
            </a:r>
            <a:endParaRPr lang="en-US" altLang="ko-KR" b="1" dirty="0" smtClean="0">
              <a:solidFill>
                <a:srgbClr val="7030A0"/>
              </a:solidFill>
              <a:latin typeface="HY견명조"/>
              <a:ea typeface="HY견명조"/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관료제의 특징을 가지고  있나요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 </a:t>
            </a:r>
            <a:endParaRPr lang="en-US" altLang="ko-KR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210077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9750" y="4797425"/>
            <a:ext cx="8064500" cy="1096963"/>
            <a:chOff x="340" y="2784"/>
            <a:chExt cx="5080" cy="1100"/>
          </a:xfrm>
        </p:grpSpPr>
        <p:sp>
          <p:nvSpPr>
            <p:cNvPr id="16398" name="Rectangle 4"/>
            <p:cNvSpPr>
              <a:spLocks noChangeArrowheads="1"/>
            </p:cNvSpPr>
            <p:nvPr/>
          </p:nvSpPr>
          <p:spPr bwMode="auto">
            <a:xfrm>
              <a:off x="340" y="2784"/>
              <a:ext cx="5080" cy="1100"/>
            </a:xfrm>
            <a:prstGeom prst="rect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>
                <a:buFontTx/>
                <a:buNone/>
              </a:pPr>
              <a:endParaRPr lang="ko-KR" altLang="ko-KR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6399" name="Text Box 10"/>
            <p:cNvSpPr txBox="1">
              <a:spLocks noChangeArrowheads="1"/>
            </p:cNvSpPr>
            <p:nvPr/>
          </p:nvSpPr>
          <p:spPr bwMode="auto">
            <a:xfrm>
              <a:off x="476" y="2911"/>
              <a:ext cx="4808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79413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ko-KR" altLang="en-US" sz="2400" b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특징</a:t>
              </a:r>
              <a:r>
                <a:rPr lang="en-US" altLang="ko-KR" sz="2400" b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: </a:t>
              </a:r>
              <a:r>
                <a:rPr lang="ko-KR" altLang="en-US" sz="2400" b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연속적</a:t>
              </a:r>
              <a:r>
                <a:rPr lang="en-US" altLang="ko-KR" sz="2400" b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, </a:t>
              </a:r>
              <a:r>
                <a:rPr lang="ko-KR" altLang="en-US" sz="2400" b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전통적 이론이 새로운 이론과 공존</a:t>
              </a:r>
            </a:p>
            <a:p>
              <a:pPr marL="379413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ko-KR" altLang="en-US" sz="2400" b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경우에 따라 영향력을 행사함</a:t>
              </a:r>
              <a:endParaRPr lang="en-US" altLang="ko-KR" sz="2400" b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endParaRPr>
            </a:p>
          </p:txBody>
        </p:sp>
      </p:grpSp>
      <p:sp>
        <p:nvSpPr>
          <p:cNvPr id="16388" name="Text Box 12"/>
          <p:cNvSpPr txBox="1">
            <a:spLocks noChangeArrowheads="1"/>
          </p:cNvSpPr>
          <p:nvPr/>
        </p:nvSpPr>
        <p:spPr bwMode="auto">
          <a:xfrm>
            <a:off x="4572000" y="1125538"/>
            <a:ext cx="170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FontTx/>
              <a:buNone/>
            </a:pPr>
            <a:r>
              <a:rPr lang="en-US" altLang="ko-KR" sz="2000"/>
              <a:t>(1950~1970)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39750" y="1412875"/>
            <a:ext cx="7286625" cy="2895600"/>
            <a:chOff x="340" y="890"/>
            <a:chExt cx="4590" cy="1824"/>
          </a:xfrm>
        </p:grpSpPr>
        <p:sp>
          <p:nvSpPr>
            <p:cNvPr id="60421" name="Text Box 5"/>
            <p:cNvSpPr txBox="1">
              <a:spLocks noChangeArrowheads="1"/>
            </p:cNvSpPr>
            <p:nvPr/>
          </p:nvSpPr>
          <p:spPr bwMode="auto">
            <a:xfrm>
              <a:off x="385" y="1728"/>
              <a:ext cx="3584" cy="902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buFontTx/>
                <a:buNone/>
                <a:defRPr/>
              </a:pPr>
              <a:r>
                <a:rPr lang="ko-KR" altLang="en-US" sz="3200" b="0" dirty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고전적 </a:t>
              </a:r>
            </a:p>
            <a:p>
              <a:pPr>
                <a:buFontTx/>
                <a:buNone/>
                <a:defRPr/>
              </a:pPr>
              <a:r>
                <a:rPr lang="ko-KR" altLang="en-US" sz="3200" b="0" dirty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관리론</a:t>
              </a:r>
            </a:p>
            <a:p>
              <a:pPr>
                <a:buFontTx/>
                <a:buNone/>
                <a:defRPr/>
              </a:pPr>
              <a:r>
                <a:rPr lang="en-US" altLang="ko-KR" sz="2400" b="0" dirty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(</a:t>
              </a:r>
              <a:r>
                <a:rPr lang="ko-KR" altLang="en-US" sz="2400" b="0" dirty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과학적 관리론</a:t>
              </a:r>
              <a:r>
                <a:rPr lang="en-US" altLang="ko-KR" sz="2400" b="0" dirty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, </a:t>
              </a:r>
              <a:r>
                <a:rPr lang="ko-KR" altLang="en-US" sz="2400" b="0" dirty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행정관리론</a:t>
              </a:r>
              <a:r>
                <a:rPr lang="en-US" altLang="ko-KR" sz="2400" b="0" dirty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, </a:t>
              </a:r>
              <a:r>
                <a:rPr lang="ko-KR" altLang="en-US" sz="2400" b="0" dirty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관료제</a:t>
              </a:r>
              <a:r>
                <a:rPr lang="en-US" altLang="ko-KR" sz="2400" b="0" dirty="0">
                  <a:solidFill>
                    <a:schemeClr val="tx1"/>
                  </a:solidFill>
                  <a:latin typeface="휴먼모음T" pitchFamily="18" charset="-127"/>
                  <a:ea typeface="휴먼모음T" pitchFamily="18" charset="-127"/>
                </a:rPr>
                <a:t>)</a:t>
              </a:r>
            </a:p>
          </p:txBody>
        </p:sp>
        <p:sp>
          <p:nvSpPr>
            <p:cNvPr id="60422" name="Text Box 6"/>
            <p:cNvSpPr txBox="1">
              <a:spLocks noChangeArrowheads="1"/>
            </p:cNvSpPr>
            <p:nvPr/>
          </p:nvSpPr>
          <p:spPr bwMode="auto">
            <a:xfrm>
              <a:off x="1610" y="1455"/>
              <a:ext cx="2540" cy="679"/>
            </a:xfrm>
            <a:prstGeom prst="rect">
              <a:avLst/>
            </a:prstGeom>
            <a:solidFill>
              <a:srgbClr val="CC99FF"/>
            </a:solidFill>
            <a:ln w="9525">
              <a:noFill/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buFontTx/>
                <a:buNone/>
                <a:defRPr/>
              </a:pPr>
              <a:r>
                <a:rPr lang="ko-KR" altLang="en-US" sz="3200" b="0" dirty="0">
                  <a:solidFill>
                    <a:schemeClr val="tx1"/>
                  </a:solidFill>
                  <a:latin typeface="Tahoma" pitchFamily="34" charset="0"/>
                  <a:ea typeface="휴먼모음T" pitchFamily="18" charset="-127"/>
                </a:rPr>
                <a:t>인간</a:t>
              </a:r>
            </a:p>
            <a:p>
              <a:pPr>
                <a:buFontTx/>
                <a:buNone/>
                <a:defRPr/>
              </a:pPr>
              <a:r>
                <a:rPr lang="ko-KR" altLang="en-US" sz="3200" b="0" dirty="0">
                  <a:solidFill>
                    <a:schemeClr val="tx1"/>
                  </a:solidFill>
                  <a:latin typeface="Tahoma" pitchFamily="34" charset="0"/>
                  <a:ea typeface="휴먼모음T" pitchFamily="18" charset="-127"/>
                </a:rPr>
                <a:t>관계론</a:t>
              </a:r>
            </a:p>
          </p:txBody>
        </p:sp>
        <p:sp>
          <p:nvSpPr>
            <p:cNvPr id="60423" name="Text Box 7"/>
            <p:cNvSpPr txBox="1">
              <a:spLocks noChangeArrowheads="1"/>
            </p:cNvSpPr>
            <p:nvPr/>
          </p:nvSpPr>
          <p:spPr bwMode="auto">
            <a:xfrm>
              <a:off x="2880" y="1026"/>
              <a:ext cx="1233" cy="67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 algn="ctr">
                <a:buFontTx/>
                <a:buNone/>
                <a:defRPr/>
              </a:pPr>
              <a:r>
                <a:rPr lang="ko-KR" altLang="en-US" sz="3200" b="0">
                  <a:solidFill>
                    <a:schemeClr val="tx1"/>
                  </a:solidFill>
                  <a:latin typeface="Tahoma" pitchFamily="34" charset="0"/>
                  <a:ea typeface="휴먼모음T" pitchFamily="18" charset="-127"/>
                </a:rPr>
                <a:t>행동</a:t>
              </a:r>
            </a:p>
            <a:p>
              <a:pPr algn="ctr">
                <a:buFontTx/>
                <a:buNone/>
                <a:defRPr/>
              </a:pPr>
              <a:r>
                <a:rPr lang="ko-KR" altLang="en-US" sz="3200" b="0">
                  <a:solidFill>
                    <a:schemeClr val="tx1"/>
                  </a:solidFill>
                  <a:latin typeface="Tahoma" pitchFamily="34" charset="0"/>
                  <a:ea typeface="휴먼모음T" pitchFamily="18" charset="-127"/>
                </a:rPr>
                <a:t>과학론</a:t>
              </a:r>
            </a:p>
          </p:txBody>
        </p:sp>
        <p:sp>
          <p:nvSpPr>
            <p:cNvPr id="60424" name="Text Box 8"/>
            <p:cNvSpPr txBox="1">
              <a:spLocks noChangeArrowheads="1"/>
            </p:cNvSpPr>
            <p:nvPr/>
          </p:nvSpPr>
          <p:spPr bwMode="auto">
            <a:xfrm>
              <a:off x="3984" y="912"/>
              <a:ext cx="462" cy="1786"/>
            </a:xfrm>
            <a:prstGeom prst="rect">
              <a:avLst/>
            </a:prstGeom>
            <a:solidFill>
              <a:srgbClr val="00CCFF"/>
            </a:solidFill>
            <a:ln w="9525">
              <a:noFill/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vert="eaVert" wrap="none">
              <a:spAutoFit/>
            </a:bodyPr>
            <a:lstStyle/>
            <a:p>
              <a:pPr>
                <a:buFontTx/>
                <a:buNone/>
                <a:defRPr/>
              </a:pPr>
              <a:r>
                <a:rPr lang="ko-KR" altLang="en-US" b="0">
                  <a:solidFill>
                    <a:schemeClr val="tx1"/>
                  </a:solidFill>
                  <a:latin typeface="Tahoma" pitchFamily="34" charset="0"/>
                  <a:ea typeface="휴먼모음T" pitchFamily="18" charset="-127"/>
                </a:rPr>
                <a:t>개방체제이론</a:t>
              </a:r>
            </a:p>
          </p:txBody>
        </p:sp>
        <p:sp>
          <p:nvSpPr>
            <p:cNvPr id="60425" name="Text Box 9"/>
            <p:cNvSpPr txBox="1">
              <a:spLocks noChangeArrowheads="1"/>
            </p:cNvSpPr>
            <p:nvPr/>
          </p:nvSpPr>
          <p:spPr bwMode="auto">
            <a:xfrm>
              <a:off x="4468" y="890"/>
              <a:ext cx="462" cy="1824"/>
            </a:xfrm>
            <a:prstGeom prst="rect">
              <a:avLst/>
            </a:prstGeom>
            <a:solidFill>
              <a:srgbClr val="00CCFF"/>
            </a:solidFill>
            <a:ln w="9525">
              <a:noFill/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vert="eaVert" wrap="none"/>
            <a:lstStyle/>
            <a:p>
              <a:pPr>
                <a:buFontTx/>
                <a:buNone/>
                <a:defRPr/>
              </a:pPr>
              <a:r>
                <a:rPr lang="ko-KR" altLang="en-US" b="0">
                  <a:solidFill>
                    <a:schemeClr val="tx1"/>
                  </a:solidFill>
                  <a:latin typeface="Tahoma" pitchFamily="34" charset="0"/>
                  <a:ea typeface="휴먼모음T" pitchFamily="18" charset="-127"/>
                </a:rPr>
                <a:t>상황적응론</a:t>
              </a:r>
            </a:p>
          </p:txBody>
        </p:sp>
        <p:sp>
          <p:nvSpPr>
            <p:cNvPr id="16396" name="Text Box 13"/>
            <p:cNvSpPr txBox="1">
              <a:spLocks noChangeArrowheads="1"/>
            </p:cNvSpPr>
            <p:nvPr/>
          </p:nvSpPr>
          <p:spPr bwMode="auto">
            <a:xfrm>
              <a:off x="1701" y="1117"/>
              <a:ext cx="10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FontTx/>
                <a:buNone/>
              </a:pPr>
              <a:r>
                <a:rPr lang="en-US" altLang="ko-KR" sz="2000"/>
                <a:t>(1930~1950)</a:t>
              </a:r>
            </a:p>
          </p:txBody>
        </p:sp>
        <p:sp>
          <p:nvSpPr>
            <p:cNvPr id="16397" name="Text Box 14"/>
            <p:cNvSpPr txBox="1">
              <a:spLocks noChangeArrowheads="1"/>
            </p:cNvSpPr>
            <p:nvPr/>
          </p:nvSpPr>
          <p:spPr bwMode="auto">
            <a:xfrm>
              <a:off x="340" y="1344"/>
              <a:ext cx="10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buFontTx/>
                <a:buNone/>
              </a:pPr>
              <a:r>
                <a:rPr lang="en-US" altLang="ko-KR" sz="2000"/>
                <a:t>(1910~1930)</a:t>
              </a:r>
            </a:p>
          </p:txBody>
        </p:sp>
      </p:grpSp>
      <p:sp>
        <p:nvSpPr>
          <p:cNvPr id="15" name="순서도: 지연 14"/>
          <p:cNvSpPr/>
          <p:nvPr/>
        </p:nvSpPr>
        <p:spPr>
          <a:xfrm>
            <a:off x="0" y="6572250"/>
            <a:ext cx="1071563" cy="28575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제목 1"/>
          <p:cNvSpPr txBox="1">
            <a:spLocks/>
          </p:cNvSpPr>
          <p:nvPr/>
        </p:nvSpPr>
        <p:spPr>
          <a:xfrm>
            <a:off x="1403648" y="476672"/>
            <a:ext cx="5786478" cy="5509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제 </a:t>
            </a:r>
            <a:r>
              <a:rPr kumimoji="0" lang="en-US" altLang="ko-KR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2</a:t>
            </a:r>
            <a:r>
              <a:rPr kumimoji="0" lang="ko-KR" altLang="en-US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장</a:t>
            </a:r>
            <a:r>
              <a:rPr kumimoji="0" lang="en-US" altLang="ko-KR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. </a:t>
            </a:r>
            <a:r>
              <a:rPr kumimoji="0" lang="ko-KR" altLang="en-US" sz="2800" b="0" i="0" u="none" strike="noStrike" kern="1200" cap="none" spc="100" normalizeH="0" baseline="0" noProof="0" dirty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교육행정학의 발달 과정</a:t>
            </a:r>
            <a:endParaRPr kumimoji="0" lang="ko-KR" altLang="en-US" sz="2800" b="0" i="0" u="none" strike="noStrike" kern="1200" cap="none" spc="100" normalizeH="0" baseline="0" noProof="0" dirty="0">
              <a:ln w="18000">
                <a:noFill/>
                <a:prstDash val="solid"/>
              </a:ln>
              <a:solidFill>
                <a:schemeClr val="tx1"/>
              </a:solidFill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 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관료제와 학교조직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Abbott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학교조직의 관료제적 특성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전문화와 분업체제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초중등학교의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분리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교과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생활지도 분리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수업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행정 분리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학교조직은 인화단결의 분위기와 함께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몰인정성의 원리가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폭넓게 적용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기구표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나 직제표상 엄격하게 규정되어 있는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권위의 위계가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있음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조직구성원의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행동 통제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와 과업수행 통일성을 위한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규정과 규칙의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제정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활용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교사의 승진은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연공서열과 업적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 의해 결정되고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경력에 따라 급여를 받는다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교육행정의 개념과 성격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8246" cy="365416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○ </a:t>
            </a:r>
            <a:r>
              <a:rPr lang="ko-KR" altLang="en-US" b="1" dirty="0" smtClean="0">
                <a:solidFill>
                  <a:srgbClr val="7030A0"/>
                </a:solidFill>
              </a:rPr>
              <a:t>생각해 보기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☞ 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반면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,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학교는 어떤 점에서</a:t>
            </a:r>
            <a:endParaRPr lang="en-US" altLang="ko-KR" b="1" dirty="0" smtClean="0">
              <a:solidFill>
                <a:srgbClr val="7030A0"/>
              </a:solidFill>
              <a:latin typeface="HY견명조"/>
              <a:ea typeface="HY견명조"/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관료제라고 보기 어렵습니까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</a:t>
            </a:r>
            <a:endParaRPr lang="en-US" altLang="ko-KR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210077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관료제와 학교조직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Bidwell: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학교조직은 관료제 보다는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느슨하게 결합된 특수한 조직</a:t>
            </a:r>
            <a:endParaRPr lang="en-US" altLang="ko-KR" sz="1800" dirty="0" smtClean="0">
              <a:solidFill>
                <a:srgbClr val="FF000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학교에서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교사들은 전문가로서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교육에 대한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자유재량권과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의사결정권을 행사하고 있어 행정가의 일사불란한 통제가 어려움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교사와 학생의 관계도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몰인정적이기보다는 인간적으로 맺어짐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교육행정학의 발달 과정</a:t>
            </a:r>
            <a:endParaRPr lang="ko-KR" altLang="en-US" dirty="0"/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1403648" y="3933056"/>
            <a:ext cx="6400800" cy="553616"/>
          </a:xfrm>
          <a:prstGeom prst="rect">
            <a:avLst/>
          </a:prstGeom>
        </p:spPr>
        <p:txBody>
          <a:bodyPr vert="horz" rtlCol="0" anchor="t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971600" y="4293096"/>
            <a:ext cx="8172400" cy="2160240"/>
          </a:xfrm>
          <a:prstGeom prst="rect">
            <a:avLst/>
          </a:prstGeom>
        </p:spPr>
        <p:txBody>
          <a:bodyPr vert="horz" rtlCol="0" anchor="t"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ko-KR" sz="1400" dirty="0" smtClean="0">
                <a:solidFill>
                  <a:srgbClr val="C00000"/>
                </a:solidFill>
              </a:rPr>
              <a:t>                                  </a:t>
            </a: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2. </a:t>
            </a:r>
            <a:r>
              <a:rPr lang="ko-KR" altLang="en-US" sz="3200" dirty="0" smtClean="0">
                <a:latin typeface="+mj-ea"/>
                <a:ea typeface="+mj-ea"/>
              </a:rPr>
              <a:t>인간관계론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56854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2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인간관계론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과학적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관리론을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비롯한 고전이론은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1930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년대 초까지 행정관리를 체계화하고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효율화하는데 많은 기여를 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과학적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관리론은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인간을 합리적 경제인으로 설정하고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그들의 행동은 경제적 물질적 동기에 의해서만 촉발되는 것으로 전제하였음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기계적 효율성만을 강조하여 인간의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사회적 정서적 심리적 측면을 무시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하였음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사회의 민주화와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노동자의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교육정도와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생활수준의 향상은 노동자의 권리와 인간적인 대우를 요구하게 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결국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인간을 기계시하는 경영철학은 한계를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나타내고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인간관계론적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접근이 요구됨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2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인간관계론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en-US" altLang="ko-KR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Follet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의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조직심리연구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Follet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은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고전이론 시대에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인간관계론적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접근의 단서를 제공한 학자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행정의 심리적 측면을 중시하여 경직된 과학적 관리원리와 조직원리에 </a:t>
            </a:r>
            <a:r>
              <a:rPr lang="ko-KR" altLang="en-US" sz="18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역동감과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 창의적인 민주정신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을 도입함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또한 조직관리에서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사회학적 측면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을 강조하여 조직을 하나의 사회체제로 보고 권위의 수용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수평적 조정의 중시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조직구성원의 통합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역동적인 행정과정의 필요성을 역설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갈등은 반드시 무익한 것이 아니며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타협에 의한 해결방식을 강조함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Follet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은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민주사회에서 행정관리의 일차적인 과업은 노동자가 자발적으로 협동할 수 있도록 작업상황을 만들고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개인과 사회집단간의 조화를 이루는 것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이러한 </a:t>
            </a: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Follet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공헌은 </a:t>
            </a:r>
            <a:r>
              <a:rPr lang="ko-KR" altLang="en-US" sz="18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호손실험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에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영향을 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인간관계론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Mayo &amp; Roethlisberger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의 호손실험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인간관계론의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기원은 미국 시카고에 위치한 서부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전기회사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호손공장의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실험연구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연구은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하버드 대학교 경영학 교수인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Mayo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와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Roethlisberger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를 중심으로 하는 연구팀에 의해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8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(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1924-1932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 사이에 걸쳐 수행됨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호손실험의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 주된 목적은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 내의 인간적 요인에 의해 생산성이 어떻게 달라지는 가를 밝히는 것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실험내용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조명실험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전화계전기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조립실험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면접프로그램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건반배선조립 실험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4929222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인간관계론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Mayo &amp; Roethlisberger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의 호손실험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</a:rPr>
              <a:t>호손실험의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</a:rPr>
              <a:t>의의</a:t>
            </a:r>
            <a:endParaRPr lang="en-US" altLang="ko-KR" sz="2000" dirty="0" smtClean="0">
              <a:solidFill>
                <a:srgbClr val="FF0000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latin typeface="HY견명조"/>
              </a:rPr>
              <a:t>      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</a:rPr>
              <a:t>비인간적 합리론과 기계적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</a:rPr>
              <a:t>도구관을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</a:rPr>
              <a:t> 부정하고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</a:rPr>
              <a:t>조직관리의 인간화를 모색할 수 있는 연구결과를 도출함으로써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</a:rPr>
              <a:t>인간관계론의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</a:rPr>
              <a:t> 기초를 제공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</a:rPr>
              <a:t>.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</a:rPr>
              <a:t> </a:t>
            </a:r>
            <a:endParaRPr lang="en-US" altLang="ko-KR" sz="20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latin typeface="HY견명조"/>
              </a:rPr>
              <a:t>-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</a:rPr>
              <a:t>이러한 의의가 도출된 실험결과를 내용별로 살펴보면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</a:rPr>
              <a:t>,   </a:t>
            </a:r>
            <a:endParaRPr lang="en-US" altLang="ko-KR" sz="2000" dirty="0" smtClean="0">
              <a:solidFill>
                <a:srgbClr val="0070C0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-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조명실험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작업현장의 조도와 노동장의 작업능률과의 관계 분석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</a:t>
            </a:r>
            <a:r>
              <a:rPr lang="ko-KR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☞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결과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생산량은 작업장의 조도와 상관이 없음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714610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2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인간관계론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Mayo &amp; Roethlisberger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의 호손실험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-</a:t>
            </a:r>
            <a:r>
              <a:rPr lang="ko-KR" altLang="en-US" sz="18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전화계전기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 조립 실험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작업여건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(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팀구성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휴식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근무시간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간식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성과급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 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                          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산출량의 관계 분석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     </a:t>
            </a:r>
            <a:r>
              <a:rPr lang="ko-KR" altLang="ko-KR" sz="1800" dirty="0" smtClean="0">
                <a:solidFill>
                  <a:schemeClr val="tx1"/>
                </a:solidFill>
                <a:latin typeface="HY견명조"/>
              </a:rPr>
              <a:t>☞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결과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물리적 작업조건보다는  심리적 만족도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집단에의 소속감과 참여 등 인간과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사회적 측면이 작업능률에 큰 영향을 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     </a:t>
            </a:r>
            <a:r>
              <a:rPr lang="ko-KR" altLang="ko-KR" sz="1800" dirty="0" smtClean="0">
                <a:solidFill>
                  <a:schemeClr val="tx1"/>
                </a:solidFill>
                <a:latin typeface="HY견명조"/>
              </a:rPr>
              <a:t>☞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실험집단의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작업능률이 높은 이유 분석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   1)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작업장의 여공들이 선택된 사람들 이었다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   2)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일반 작업장이 아니 별실에서 일한다는 자부심이 있었다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   3)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마음에 맞는 사람들과 함께 일할 수 있다는 즐거움이 있었다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       4)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엄격한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감독없이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자율적으로 일을 할 수 있었다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     </a:t>
            </a: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ko-KR" sz="1800" dirty="0" smtClean="0">
                <a:solidFill>
                  <a:schemeClr val="tx1"/>
                </a:solidFill>
                <a:latin typeface="HY견명조"/>
              </a:rPr>
              <a:t>☞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생산성 향상은 물리적 조건 개선보다 개인적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사회적 요인을 중시해야 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 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2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인간관계론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Mayo &amp; Roethlisberger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의 호손실험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-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면접 프로그램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종업업들의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신변상의 문제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근무환경에 대한 불만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등의 관심사와 생각을 파악하기 위한 실험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ko-KR" sz="1800" dirty="0" smtClean="0">
                <a:solidFill>
                  <a:schemeClr val="tx1"/>
                </a:solidFill>
                <a:latin typeface="HY견명조"/>
              </a:rPr>
              <a:t>☞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결과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1)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구성원들은 감정에 의한 행동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우회적 표현과 자기중심적 사태 파악 경향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2)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면접은 관심사와 생각 파악 뿐 만 아니라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 불만해소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 부정적 태도변화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안정감과 협력을 이끌어 내는데 유도에 효과적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3)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생산성 향상은 물리적 환경개선 보다는 개인적이고 사회적인 감정과 태도 등 인간적인 요인의 중시가 필요하다는 생각을 확산시키는 계기가 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교육행정의 개념과 성격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8246" cy="365416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○ </a:t>
            </a:r>
            <a:r>
              <a:rPr lang="ko-KR" altLang="en-US" b="1" dirty="0" smtClean="0">
                <a:solidFill>
                  <a:srgbClr val="7030A0"/>
                </a:solidFill>
              </a:rPr>
              <a:t>생각해 보기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☞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왜 교육행정학의 발달 과정에 대해  배울까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</a:t>
            </a:r>
            <a:endParaRPr lang="en-US" altLang="ko-KR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3605097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2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인간관계론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Mayo &amp; Roethlisberger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의 호손실험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-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건반 배선 조립 관찰 실험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: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작업집단의 사회적 구조 분석을 위해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실시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ko-KR" sz="1800" dirty="0" smtClean="0">
                <a:solidFill>
                  <a:schemeClr val="tx1"/>
                </a:solidFill>
                <a:latin typeface="HY견명조"/>
              </a:rPr>
              <a:t>☞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실험내용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14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명의 남자노동자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(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전선공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9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명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납땜공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3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명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검사관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2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명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를 건반배선 작업 관찰실에 배치하고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명의 조사원이 그 안에서 작업행동을 관찰함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</a:p>
          <a:p>
            <a:pPr marL="457200" indent="-457200" algn="l"/>
            <a:r>
              <a:rPr lang="ko-KR" altLang="ko-KR" sz="1800" dirty="0" smtClean="0">
                <a:solidFill>
                  <a:schemeClr val="tx1"/>
                </a:solidFill>
                <a:latin typeface="HY견명조"/>
              </a:rPr>
              <a:t>☞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결과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1)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생산성이 노동장의 능력과 기술보다는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비공식 조직에서 정해 놓은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공식적 작업표준량에 의해 좌우됨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2)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실험기간 동안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2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개의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비공식집단이 형성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되고 비공식적 규범이 나타남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3)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비공식 집단 내 활동은 공식적으로 규정된 역할에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반하는 것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이었음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4)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높은 생산이 가능해도 비공식적으로 자신들이 정해 놓은 생산수준을 유지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5)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성과급제 시행으로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생산량에 따른 임금이 주어져도 생산량을 높이려 하지 않음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r>
              <a:rPr lang="ko-KR" altLang="ko-KR" sz="1800" dirty="0" smtClean="0">
                <a:solidFill>
                  <a:schemeClr val="tx1"/>
                </a:solidFill>
                <a:latin typeface="HY견명조"/>
              </a:rPr>
              <a:t>☞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구성원의 행동이 경제적 유인체제보다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비공식적 집단규범에 의해 영향</a:t>
            </a:r>
            <a:endParaRPr lang="en-US" altLang="ko-KR" sz="1800" dirty="0" smtClean="0">
              <a:solidFill>
                <a:srgbClr val="FF0000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2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인간관계론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 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호손실험의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의의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</a:rPr>
              <a:t>호손실험은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 공식적 체계와 구조만으로 파악했던 조직을 구성원과 그들의 상호작용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비공식 조직 등으로 이루어지는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다원적인 사회체제로 인식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하게 만드는 계기가 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특히 기계적 합리성보다는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인간적 요인을 중시하는 방향으로 행정관리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 관심을 전환시키는 전기를 마련함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-   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</a:rPr>
              <a:t>호손연구는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 경제적 물리적 여건만을 중시하던 편협한 시각에서 벗어나 인간의 사회심리적 여건의 중요성을 확인하고 그에 관심을 갖도록 하였음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구체적 의의는 교재 참조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2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인간관계론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 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호손실험의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비판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조직 내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인간적 측면에 지나치게 집착하여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조직의 구조와 생산성문제 등한시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처음부터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경영자의 입장에서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연구되었고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결론도출과정에 임상적 편견 작용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조직을 개방체제보다는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폐쇄체제로 간주하고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연구하여 조직과 환경의 상호작용 관계를 명확히 다루지 못함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 경영자와 노동자 간의 갈등문제를 정확하게 파악하지 못함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추상적이고 사소한 문제에 치중하여 조직운영의 주요 문제점을 파악하지 못함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2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인간관계론과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교육행정학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- 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인간관계론은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교육행정에 민주적인 원리를 제시하며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교육행정의 민주화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 공헌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1930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년대 이후의 진보주의 교육운동과 결합되면서 민주적 교육행정에서는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인간관계론적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관점이 크게 각광을 받음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민주적 교육행정에서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교육행정가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는 교직원의 사기와 인화를 촉진하는 사람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교육행정은 봉사활동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의사결정은 광범한 참여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행정적 권위는 집단에 의해 주어져야  한다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교육행정의 개념과 성격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8246" cy="365416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○ </a:t>
            </a:r>
            <a:r>
              <a:rPr lang="ko-KR" altLang="en-US" b="1" dirty="0" smtClean="0">
                <a:solidFill>
                  <a:srgbClr val="7030A0"/>
                </a:solidFill>
              </a:rPr>
              <a:t>생각해 보기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☞  </a:t>
            </a:r>
            <a:r>
              <a:rPr lang="ko-KR" altLang="en-US" b="1" dirty="0" err="1" smtClean="0">
                <a:solidFill>
                  <a:srgbClr val="7030A0"/>
                </a:solidFill>
                <a:latin typeface="HY견명조"/>
                <a:ea typeface="HY견명조"/>
              </a:rPr>
              <a:t>인간관계론이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 학교행정에 시사하는 바는 무엇인가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</a:t>
            </a:r>
            <a:endParaRPr lang="en-US" altLang="ko-KR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210077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2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인간관계론과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교육행정학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Griffiths: [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교육행정에서의 인간관계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]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에서 좋은 인간관계는 상호존중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호의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인간의 권위와 가치에 대한 굳은 신념을 바탕으로 성립됨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따라서 학교에서 교장과 교사의 인간관계를 발전시키기 위해 동기유발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상황인식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의사소통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권력구조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권위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사기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집단역학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의사결정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지도성의 측면에 관심을 기울여야 한다고 주장함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교육행정학의 발달 과정</a:t>
            </a:r>
            <a:endParaRPr lang="ko-KR" altLang="en-US" dirty="0"/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1403648" y="3933056"/>
            <a:ext cx="6400800" cy="553616"/>
          </a:xfrm>
          <a:prstGeom prst="rect">
            <a:avLst/>
          </a:prstGeom>
        </p:spPr>
        <p:txBody>
          <a:bodyPr vert="horz" rtlCol="0" anchor="t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971600" y="4293096"/>
            <a:ext cx="8172400" cy="2160240"/>
          </a:xfrm>
          <a:prstGeom prst="rect">
            <a:avLst/>
          </a:prstGeom>
        </p:spPr>
        <p:txBody>
          <a:bodyPr vert="horz" rtlCol="0" anchor="t"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ko-KR" sz="1400" dirty="0" smtClean="0">
                <a:solidFill>
                  <a:srgbClr val="C00000"/>
                </a:solidFill>
              </a:rPr>
              <a:t>                                  </a:t>
            </a: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3. </a:t>
            </a:r>
            <a:r>
              <a:rPr lang="ko-KR" altLang="en-US" sz="3200" dirty="0" err="1" smtClean="0">
                <a:latin typeface="+mj-ea"/>
                <a:ea typeface="+mj-ea"/>
              </a:rPr>
              <a:t>행동과학론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56854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3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행동과학론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고전이론과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인간관계론은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모두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관리자의 입장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에서 인위적 조작을 통해서라도 조직 목적을 달성하기 위해 노동자를 효율화해야 한다는 입장을 견지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행정을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조직 내의 문제로만 파악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하고 조직과 환경의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사홍작용에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관심을 두지 않음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특히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 분석에서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좁은 범위의 변수에 초점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을 맞추고 다른 변인을 고려하지 않는 한계를 노출시킴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이러한 문제는 행동과학적 접근을 하는 사회과학자에 의해 자연스럽게 해결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심리학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사회학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행정학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정치학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경영학 등에서 도출된 이론들이 개인과 조직의 문제를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복합적으로 연구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되며 행정관리에 대한 학문적 발전을 주도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이러한 노력에 힘입어 교육행정학도 이론다운 이론을 갖춘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종합학문으로 발전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3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행동과학론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Barnard &amp; Simon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의 행정이론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Barnard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는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행정에 대한 행동과학적 접근을 시도한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최초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로 시도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Barnard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는 조직을 사회적 협동체로 보고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조직의 구성요소로서 보고 의사소통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협동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공동의 목적 등을 제시하였으며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조직 내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비공식 조직의 중요성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과 공식적 조직의 불가피한 상호작용을 설명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Barnard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는 조직관리를 구조적 개념과 동태적 개념으로 구분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구조적 개념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개인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협동체제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공식조직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비공식조직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동태적 개념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자유의지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협동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의사소통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권위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의사결정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조직의 최대목표 달성을 위해서는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</a:rPr>
              <a:t>효과성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(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조직목표달성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과 능률성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(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구성원 만족과 사기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)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균형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이 이루어져야 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Barnard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공헌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비공식조직과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의사결정과정에 주의를 기울인 점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조직목표달성을 효과성과 능률성의 개념으로 규명한 점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3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행동과학론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Barnard &amp; Simon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의 행정이론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Simon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은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Barnard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 평등한 인간관계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의사결정기법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의사소통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권력과 권위 등의 개념을 이어받아 확대시킴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Simon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은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인간형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을 의사결정 과정에서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최적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의 합리성을 추구하는 경제적인간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만족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스러운 범위 내에서 제한된 합리성을 추구하는 행정적 인간으로 구분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Simon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은 객관적인고 효율적인 의사결정을 위해서는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경제적 인간형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’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보다는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‘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행정적 인간형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’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이 필요하다고 주장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 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이는 경영의 입장에서 경제인 대신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행정인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’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을 새로운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</a:rPr>
              <a:t>이상적 인간형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으로 제시한 것이라고 할 수 있음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교육행정학의 발달 과정을 배우는 이유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교육행정학 이론 형성의 역사 이해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</a:rPr>
              <a:t>교육행정학 이론의 토대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통합적 관점에서 교육행정의 실제 이해에 도움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교육행정의 실제에서 나타나는 가치 충돌 원인 이해와 비판이 가능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608403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3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행동과학론과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교육행정학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고전이론과 인간관계론 시대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교육행정가는 교육행정에 대한 체계적인 지식이나 이론 없이 단순히 경험에 의존하거나 행정학과 경영학 이론을 차용하거나 원용하는 수준에서 교육행정을 수행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그러나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1950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년대부터 본격화된 이론화 운동은 교육행정에 대한 연구와 이론을 촉발시켜 여러 사회과학적 관점에서 교육행정 현상을 연구하여 정립한 지식과 이론을 통해 교육행정현상을 기술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설명하고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그 실제를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진단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처방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할 수 있는 수준까지 교육행정학을 발전시킴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 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3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행동과학론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이론화 운동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이론화 운동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(1946-1956)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은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교육행정연구에 이론의 중요함을 인정하고 가설연역적 방법의 연구가 필요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교육행정을 일반행정이나 기업경영과 다르게 보지 말고 교육을 대상으로 하는 행정 자체로서 연구해야 하며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교육은 사회체제로서 가장 잘 이해되기에 교육행정 연구는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행동과학적 접근방법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 크게 의존해야 하는 것으로 요약된다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=&gt;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이러한 관점에서 교육행정학을 실제적 기술의 상태에서 이론적 학문의 수준으로 전환하는데 결정인 공헌을 한 것으로 평가된다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  <a:endParaRPr lang="en-US" altLang="ko-KR" sz="1800" dirty="0" smtClean="0">
              <a:solidFill>
                <a:schemeClr val="tx1"/>
              </a:solidFill>
              <a:latin typeface="HY견명조"/>
            </a:endParaRPr>
          </a:p>
          <a:p>
            <a:pPr marL="457200" indent="-457200" algn="l"/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행동과학론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교육행정이론의 발달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이론화 운동은 사회과학적 접근을 활용한 수많은 연구를 촉발시킴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교육체제를 사회체제로 파악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체제론적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 관점에서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교육행정을 연구하는 경향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+mj-ea"/>
                <a:ea typeface="+mj-ea"/>
              </a:rPr>
              <a:t> ☞ </a:t>
            </a:r>
            <a:r>
              <a:rPr lang="en-US" altLang="ko-KR" sz="1800" dirty="0" err="1" smtClean="0">
                <a:solidFill>
                  <a:schemeClr val="tx1"/>
                </a:solidFill>
                <a:latin typeface="+mj-ea"/>
                <a:ea typeface="+mj-ea"/>
              </a:rPr>
              <a:t>Getzels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en-US" altLang="ko-KR" sz="1800" dirty="0" err="1" smtClean="0">
                <a:solidFill>
                  <a:schemeClr val="tx1"/>
                </a:solidFill>
                <a:latin typeface="+mj-ea"/>
                <a:ea typeface="+mj-ea"/>
              </a:rPr>
              <a:t>Guba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en-US" altLang="ko-KR" sz="1800" dirty="0" err="1" smtClean="0">
                <a:solidFill>
                  <a:schemeClr val="tx1"/>
                </a:solidFill>
                <a:latin typeface="+mj-ea"/>
                <a:ea typeface="+mj-ea"/>
              </a:rPr>
              <a:t>Thelen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의 사회과정이론과 수정모형</a:t>
            </a:r>
            <a:endParaRPr lang="en-US" altLang="ko-KR" sz="1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+mj-ea"/>
                <a:ea typeface="+mj-ea"/>
              </a:rPr>
              <a:t>2) 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구성원의 </a:t>
            </a:r>
            <a:r>
              <a:rPr lang="ko-KR" altLang="en-US" sz="1800" dirty="0" smtClean="0">
                <a:solidFill>
                  <a:srgbClr val="FF0000"/>
                </a:solidFill>
                <a:latin typeface="+mj-ea"/>
                <a:ea typeface="+mj-ea"/>
              </a:rPr>
              <a:t>동기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를 적극적으로 개발시키는 이론</a:t>
            </a:r>
            <a:endParaRPr lang="en-US" altLang="ko-KR" sz="1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+mj-ea"/>
              </a:rPr>
              <a:t>☞ 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  <a:ea typeface="+mj-ea"/>
              </a:rPr>
              <a:t> Herzberg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의 동기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  <a:ea typeface="+mj-ea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위생이론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  <a:ea typeface="+mj-ea"/>
              </a:rPr>
              <a:t>, Maslow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의 욕구단계설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en-US" altLang="ko-KR" sz="1800" dirty="0" err="1" smtClean="0">
                <a:solidFill>
                  <a:schemeClr val="tx1"/>
                </a:solidFill>
                <a:latin typeface="+mj-ea"/>
                <a:ea typeface="+mj-ea"/>
              </a:rPr>
              <a:t>Alderfer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의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  <a:ea typeface="+mj-ea"/>
              </a:rPr>
              <a:t> ERG 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  <a:ea typeface="+mj-ea"/>
              </a:rPr>
              <a:t>이론</a:t>
            </a:r>
            <a:endParaRPr lang="en-US" altLang="ko-KR" sz="1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3)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지도성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 관한 이론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특성론에서행동론으로의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전환 계기 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+mj-ea"/>
              </a:rPr>
              <a:t>☞  </a:t>
            </a: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Halpin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en-US" altLang="ko-KR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Likert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Schmidt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등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4)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조직자체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 대한 이론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+mj-ea"/>
              </a:rPr>
              <a:t>☞ </a:t>
            </a:r>
            <a:r>
              <a:rPr lang="en-US" altLang="ko-KR" sz="1800" dirty="0" err="1" smtClean="0">
                <a:solidFill>
                  <a:schemeClr val="tx1"/>
                </a:solidFill>
                <a:latin typeface="+mj-ea"/>
              </a:rPr>
              <a:t>Halpin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</a:rPr>
              <a:t> &amp; Croft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</a:rPr>
              <a:t>의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</a:rPr>
              <a:t>조직풍토론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en-US" altLang="ko-KR" sz="1800" dirty="0" err="1" smtClean="0">
                <a:solidFill>
                  <a:schemeClr val="tx1"/>
                </a:solidFill>
                <a:latin typeface="+mj-ea"/>
              </a:rPr>
              <a:t>Agyris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</a:rPr>
              <a:t>의 성숙</a:t>
            </a:r>
            <a:r>
              <a:rPr lang="en-US" altLang="ko-KR" sz="1800" dirty="0" smtClean="0">
                <a:solidFill>
                  <a:schemeClr val="tx1"/>
                </a:solidFill>
                <a:latin typeface="+mj-ea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+mj-ea"/>
              </a:rPr>
              <a:t>미성숙 이론 등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교육행정학의 발달 과정</a:t>
            </a:r>
            <a:endParaRPr lang="ko-KR" altLang="en-US" dirty="0"/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1403648" y="3933056"/>
            <a:ext cx="6400800" cy="553616"/>
          </a:xfrm>
          <a:prstGeom prst="rect">
            <a:avLst/>
          </a:prstGeom>
        </p:spPr>
        <p:txBody>
          <a:bodyPr vert="horz" rtlCol="0" anchor="t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971600" y="4293096"/>
            <a:ext cx="8172400" cy="2160240"/>
          </a:xfrm>
          <a:prstGeom prst="rect">
            <a:avLst/>
          </a:prstGeom>
        </p:spPr>
        <p:txBody>
          <a:bodyPr vert="horz" rtlCol="0" anchor="t"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ko-KR" sz="1400" dirty="0" smtClean="0">
                <a:solidFill>
                  <a:srgbClr val="C00000"/>
                </a:solidFill>
              </a:rPr>
              <a:t>                                  </a:t>
            </a: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4. </a:t>
            </a:r>
            <a:r>
              <a:rPr lang="ko-KR" altLang="en-US" sz="3200" dirty="0" smtClean="0">
                <a:latin typeface="+mj-ea"/>
                <a:ea typeface="+mj-ea"/>
              </a:rPr>
              <a:t>다원론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56854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교육행정의 이론적 발달은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1950-60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년대의 이론적 발전기를 거치며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1970-80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년대에 발전의 과정을 거치며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 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1980-90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년대에 다양한 사조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가 복합적으로 혼재하는 다원화 단계에 이르게 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현재는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체제론을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중심으로 하는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실증주의적 관점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 지배적인 가운데 비판이론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해석학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페미니즘의 대안적 관점이 제시됨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3600" b="1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사회체제로서의 학교</a:t>
            </a:r>
          </a:p>
        </p:txBody>
      </p:sp>
      <p:sp>
        <p:nvSpPr>
          <p:cNvPr id="30723" name="Oval 7"/>
          <p:cNvSpPr>
            <a:spLocks noChangeArrowheads="1"/>
          </p:cNvSpPr>
          <p:nvPr/>
        </p:nvSpPr>
        <p:spPr bwMode="auto">
          <a:xfrm>
            <a:off x="1893888" y="1341438"/>
            <a:ext cx="5486400" cy="4572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sz="2000"/>
          </a:p>
        </p:txBody>
      </p:sp>
      <p:sp>
        <p:nvSpPr>
          <p:cNvPr id="30724" name="Oval 8"/>
          <p:cNvSpPr>
            <a:spLocks noChangeArrowheads="1"/>
          </p:cNvSpPr>
          <p:nvPr/>
        </p:nvSpPr>
        <p:spPr bwMode="auto">
          <a:xfrm>
            <a:off x="2503488" y="2027238"/>
            <a:ext cx="4117975" cy="3887787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sz="2000"/>
          </a:p>
        </p:txBody>
      </p:sp>
      <p:sp>
        <p:nvSpPr>
          <p:cNvPr id="95241" name="Oval 9"/>
          <p:cNvSpPr>
            <a:spLocks noChangeArrowheads="1"/>
          </p:cNvSpPr>
          <p:nvPr/>
        </p:nvSpPr>
        <p:spPr bwMode="auto">
          <a:xfrm>
            <a:off x="3036888" y="2560638"/>
            <a:ext cx="3200400" cy="3276600"/>
          </a:xfrm>
          <a:prstGeom prst="ellipse">
            <a:avLst/>
          </a:prstGeom>
          <a:solidFill>
            <a:srgbClr val="00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sz="2000"/>
          </a:p>
        </p:txBody>
      </p:sp>
      <p:sp>
        <p:nvSpPr>
          <p:cNvPr id="30726" name="Oval 10"/>
          <p:cNvSpPr>
            <a:spLocks noChangeArrowheads="1"/>
          </p:cNvSpPr>
          <p:nvPr/>
        </p:nvSpPr>
        <p:spPr bwMode="auto">
          <a:xfrm>
            <a:off x="3417888" y="3322638"/>
            <a:ext cx="2438400" cy="25146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sz="2000"/>
          </a:p>
        </p:txBody>
      </p:sp>
      <p:sp>
        <p:nvSpPr>
          <p:cNvPr id="30727" name="Oval 11"/>
          <p:cNvSpPr>
            <a:spLocks noChangeArrowheads="1"/>
          </p:cNvSpPr>
          <p:nvPr/>
        </p:nvSpPr>
        <p:spPr bwMode="auto">
          <a:xfrm>
            <a:off x="3875088" y="4084638"/>
            <a:ext cx="1676400" cy="17526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sz="2000"/>
          </a:p>
        </p:txBody>
      </p:sp>
      <p:sp>
        <p:nvSpPr>
          <p:cNvPr id="30728" name="Oval 12"/>
          <p:cNvSpPr>
            <a:spLocks noChangeArrowheads="1"/>
          </p:cNvSpPr>
          <p:nvPr/>
        </p:nvSpPr>
        <p:spPr bwMode="auto">
          <a:xfrm>
            <a:off x="4179888" y="4694238"/>
            <a:ext cx="1143000" cy="114300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sz="2000"/>
          </a:p>
        </p:txBody>
      </p:sp>
      <p:sp>
        <p:nvSpPr>
          <p:cNvPr id="43017" name="Text Box 13"/>
          <p:cNvSpPr txBox="1">
            <a:spLocks noChangeArrowheads="1"/>
          </p:cNvSpPr>
          <p:nvPr/>
        </p:nvSpPr>
        <p:spPr bwMode="auto">
          <a:xfrm>
            <a:off x="4300538" y="50323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ko-KR" altLang="en-US" sz="2400" b="0">
                <a:solidFill>
                  <a:schemeClr val="tx1"/>
                </a:solidFill>
                <a:latin typeface="Tahoma" pitchFamily="34" charset="0"/>
                <a:ea typeface="휴먼모음T" pitchFamily="18" charset="-127"/>
              </a:rPr>
              <a:t>개인</a:t>
            </a:r>
          </a:p>
        </p:txBody>
      </p:sp>
      <p:sp>
        <p:nvSpPr>
          <p:cNvPr id="43018" name="Text Box 14"/>
          <p:cNvSpPr txBox="1">
            <a:spLocks noChangeArrowheads="1"/>
          </p:cNvSpPr>
          <p:nvPr/>
        </p:nvSpPr>
        <p:spPr bwMode="auto">
          <a:xfrm>
            <a:off x="4256088" y="41941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ko-KR" altLang="en-US" sz="2400" b="0">
                <a:solidFill>
                  <a:schemeClr val="tx1"/>
                </a:solidFill>
                <a:latin typeface="Tahoma" pitchFamily="34" charset="0"/>
                <a:ea typeface="휴먼모음T" pitchFamily="18" charset="-127"/>
              </a:rPr>
              <a:t>학급</a:t>
            </a:r>
          </a:p>
        </p:txBody>
      </p:sp>
      <p:sp>
        <p:nvSpPr>
          <p:cNvPr id="43019" name="Text Box 15"/>
          <p:cNvSpPr txBox="1">
            <a:spLocks noChangeArrowheads="1"/>
          </p:cNvSpPr>
          <p:nvPr/>
        </p:nvSpPr>
        <p:spPr bwMode="auto">
          <a:xfrm>
            <a:off x="4256088" y="3627438"/>
            <a:ext cx="815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ko-KR" altLang="en-US" sz="2400" b="0">
                <a:solidFill>
                  <a:schemeClr val="tx1"/>
                </a:solidFill>
                <a:latin typeface="Tahoma" pitchFamily="34" charset="0"/>
                <a:ea typeface="휴먼모음T" pitchFamily="18" charset="-127"/>
              </a:rPr>
              <a:t>학년</a:t>
            </a:r>
          </a:p>
        </p:txBody>
      </p:sp>
      <p:sp>
        <p:nvSpPr>
          <p:cNvPr id="43020" name="Text Box 16"/>
          <p:cNvSpPr txBox="1">
            <a:spLocks noChangeArrowheads="1"/>
          </p:cNvSpPr>
          <p:nvPr/>
        </p:nvSpPr>
        <p:spPr bwMode="auto">
          <a:xfrm>
            <a:off x="4300538" y="27463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ko-KR" altLang="en-US" sz="2400" b="0">
                <a:solidFill>
                  <a:schemeClr val="tx1"/>
                </a:solidFill>
                <a:latin typeface="Tahoma" pitchFamily="34" charset="0"/>
                <a:ea typeface="휴먼모음T" pitchFamily="18" charset="-127"/>
              </a:rPr>
              <a:t>학교</a:t>
            </a:r>
          </a:p>
        </p:txBody>
      </p:sp>
      <p:sp>
        <p:nvSpPr>
          <p:cNvPr id="43021" name="Text Box 17"/>
          <p:cNvSpPr txBox="1">
            <a:spLocks noChangeArrowheads="1"/>
          </p:cNvSpPr>
          <p:nvPr/>
        </p:nvSpPr>
        <p:spPr bwMode="auto">
          <a:xfrm>
            <a:off x="4300538" y="20605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ko-KR" altLang="en-US" sz="2400" b="0">
                <a:solidFill>
                  <a:schemeClr val="tx1"/>
                </a:solidFill>
                <a:latin typeface="Tahoma" pitchFamily="34" charset="0"/>
                <a:ea typeface="휴먼모음T" pitchFamily="18" charset="-127"/>
              </a:rPr>
              <a:t>학군</a:t>
            </a:r>
          </a:p>
        </p:txBody>
      </p:sp>
      <p:sp>
        <p:nvSpPr>
          <p:cNvPr id="43022" name="Text Box 18"/>
          <p:cNvSpPr txBox="1">
            <a:spLocks noChangeArrowheads="1"/>
          </p:cNvSpPr>
          <p:nvPr/>
        </p:nvSpPr>
        <p:spPr bwMode="auto">
          <a:xfrm>
            <a:off x="4027488" y="1450975"/>
            <a:ext cx="1187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ko-KR" altLang="en-US" sz="2400" b="0">
                <a:solidFill>
                  <a:schemeClr val="bg1"/>
                </a:solidFill>
                <a:latin typeface="Tahoma" pitchFamily="34" charset="0"/>
                <a:ea typeface="휴먼모음T" pitchFamily="18" charset="-127"/>
              </a:rPr>
              <a:t>지역사회</a:t>
            </a:r>
          </a:p>
        </p:txBody>
      </p:sp>
      <p:sp>
        <p:nvSpPr>
          <p:cNvPr id="15" name="순서도: 지연 14"/>
          <p:cNvSpPr/>
          <p:nvPr/>
        </p:nvSpPr>
        <p:spPr>
          <a:xfrm>
            <a:off x="0" y="6572250"/>
            <a:ext cx="1071563" cy="28575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animBg="1"/>
      <p:bldP spid="30724" grpId="0" animBg="1"/>
      <p:bldP spid="95241" grpId="0" animBg="1"/>
      <p:bldP spid="30726" grpId="0" animBg="1"/>
      <p:bldP spid="30727" grpId="0" animBg="1"/>
      <p:bldP spid="3072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8" name="Picture 4" descr="kslee0328_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250" y="1196975"/>
            <a:ext cx="3265488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429125" y="1663700"/>
            <a:ext cx="4191000" cy="4191000"/>
            <a:chOff x="1536" y="912"/>
            <a:chExt cx="2640" cy="2640"/>
          </a:xfrm>
        </p:grpSpPr>
        <p:sp>
          <p:nvSpPr>
            <p:cNvPr id="40966" name="Oval 6"/>
            <p:cNvSpPr>
              <a:spLocks noChangeArrowheads="1"/>
            </p:cNvSpPr>
            <p:nvPr/>
          </p:nvSpPr>
          <p:spPr bwMode="auto">
            <a:xfrm>
              <a:off x="2592" y="1920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FontTx/>
                <a:buNone/>
              </a:pPr>
              <a:r>
                <a:rPr lang="ko-KR" altLang="en-US" sz="2800">
                  <a:solidFill>
                    <a:srgbClr val="3366FF"/>
                  </a:solidFill>
                  <a:latin typeface="Times New Roman" pitchFamily="18" charset="0"/>
                </a:rPr>
                <a:t>내용</a:t>
              </a:r>
            </a:p>
          </p:txBody>
        </p:sp>
        <p:sp>
          <p:nvSpPr>
            <p:cNvPr id="40967" name="Oval 7"/>
            <p:cNvSpPr>
              <a:spLocks noChangeArrowheads="1"/>
            </p:cNvSpPr>
            <p:nvPr/>
          </p:nvSpPr>
          <p:spPr bwMode="auto">
            <a:xfrm>
              <a:off x="2016" y="1392"/>
              <a:ext cx="1680" cy="16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 sz="2000"/>
            </a:p>
          </p:txBody>
        </p:sp>
        <p:sp>
          <p:nvSpPr>
            <p:cNvPr id="40968" name="Oval 8"/>
            <p:cNvSpPr>
              <a:spLocks noChangeArrowheads="1"/>
            </p:cNvSpPr>
            <p:nvPr/>
          </p:nvSpPr>
          <p:spPr bwMode="auto">
            <a:xfrm>
              <a:off x="2616" y="1152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FontTx/>
                <a:buNone/>
              </a:pPr>
              <a:r>
                <a:rPr lang="ko-KR" altLang="en-US" sz="2800">
                  <a:solidFill>
                    <a:srgbClr val="3366FF"/>
                  </a:solidFill>
                  <a:latin typeface="Times New Roman" pitchFamily="18" charset="0"/>
                </a:rPr>
                <a:t>목표</a:t>
              </a:r>
            </a:p>
          </p:txBody>
        </p:sp>
        <p:sp>
          <p:nvSpPr>
            <p:cNvPr id="40969" name="Oval 9"/>
            <p:cNvSpPr>
              <a:spLocks noChangeArrowheads="1"/>
            </p:cNvSpPr>
            <p:nvPr/>
          </p:nvSpPr>
          <p:spPr bwMode="auto">
            <a:xfrm>
              <a:off x="3408" y="1920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FontTx/>
                <a:buNone/>
              </a:pPr>
              <a:r>
                <a:rPr lang="ko-KR" altLang="en-US" sz="2800">
                  <a:solidFill>
                    <a:srgbClr val="3366FF"/>
                  </a:solidFill>
                  <a:latin typeface="Times New Roman" pitchFamily="18" charset="0"/>
                </a:rPr>
                <a:t>학생</a:t>
              </a:r>
            </a:p>
          </p:txBody>
        </p:sp>
        <p:sp>
          <p:nvSpPr>
            <p:cNvPr id="40970" name="Oval 10"/>
            <p:cNvSpPr>
              <a:spLocks noChangeArrowheads="1"/>
            </p:cNvSpPr>
            <p:nvPr/>
          </p:nvSpPr>
          <p:spPr bwMode="auto">
            <a:xfrm>
              <a:off x="2616" y="2736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FontTx/>
                <a:buNone/>
              </a:pPr>
              <a:r>
                <a:rPr lang="ko-KR" altLang="en-US" sz="2800">
                  <a:solidFill>
                    <a:srgbClr val="3366FF"/>
                  </a:solidFill>
                  <a:latin typeface="Times New Roman" pitchFamily="18" charset="0"/>
                </a:rPr>
                <a:t>방법</a:t>
              </a:r>
            </a:p>
          </p:txBody>
        </p:sp>
        <p:sp>
          <p:nvSpPr>
            <p:cNvPr id="40971" name="Oval 11"/>
            <p:cNvSpPr>
              <a:spLocks noChangeArrowheads="1"/>
            </p:cNvSpPr>
            <p:nvPr/>
          </p:nvSpPr>
          <p:spPr bwMode="auto">
            <a:xfrm>
              <a:off x="1776" y="1920"/>
              <a:ext cx="52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buFontTx/>
                <a:buNone/>
              </a:pPr>
              <a:r>
                <a:rPr lang="ko-KR" altLang="en-US" sz="2800">
                  <a:solidFill>
                    <a:srgbClr val="3366FF"/>
                  </a:solidFill>
                  <a:latin typeface="Times New Roman" pitchFamily="18" charset="0"/>
                </a:rPr>
                <a:t>교사</a:t>
              </a:r>
            </a:p>
          </p:txBody>
        </p:sp>
        <p:sp>
          <p:nvSpPr>
            <p:cNvPr id="40972" name="Oval 12"/>
            <p:cNvSpPr>
              <a:spLocks noChangeArrowheads="1"/>
            </p:cNvSpPr>
            <p:nvPr/>
          </p:nvSpPr>
          <p:spPr bwMode="auto">
            <a:xfrm>
              <a:off x="1536" y="912"/>
              <a:ext cx="2640" cy="26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 sz="2000"/>
            </a:p>
          </p:txBody>
        </p:sp>
        <p:sp>
          <p:nvSpPr>
            <p:cNvPr id="40973" name="Text Box 13"/>
            <p:cNvSpPr txBox="1">
              <a:spLocks noChangeArrowheads="1"/>
            </p:cNvSpPr>
            <p:nvPr/>
          </p:nvSpPr>
          <p:spPr bwMode="auto">
            <a:xfrm>
              <a:off x="1910" y="1210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ko-KR" altLang="en-US" b="0">
                  <a:solidFill>
                    <a:schemeClr val="tx1"/>
                  </a:solidFill>
                  <a:latin typeface="Times New Roman" pitchFamily="18" charset="0"/>
                </a:rPr>
                <a:t>교</a:t>
              </a:r>
            </a:p>
          </p:txBody>
        </p:sp>
        <p:sp>
          <p:nvSpPr>
            <p:cNvPr id="40974" name="Text Box 14"/>
            <p:cNvSpPr txBox="1">
              <a:spLocks noChangeArrowheads="1"/>
            </p:cNvSpPr>
            <p:nvPr/>
          </p:nvSpPr>
          <p:spPr bwMode="auto">
            <a:xfrm>
              <a:off x="3312" y="1200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ko-KR" altLang="en-US" b="0">
                  <a:solidFill>
                    <a:schemeClr val="tx1"/>
                  </a:solidFill>
                  <a:latin typeface="Times New Roman" pitchFamily="18" charset="0"/>
                </a:rPr>
                <a:t>육</a:t>
              </a:r>
            </a:p>
          </p:txBody>
        </p:sp>
        <p:sp>
          <p:nvSpPr>
            <p:cNvPr id="4097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ko-KR" altLang="en-US" b="0">
                  <a:solidFill>
                    <a:schemeClr val="tx1"/>
                  </a:solidFill>
                  <a:latin typeface="Times New Roman" pitchFamily="18" charset="0"/>
                </a:rPr>
                <a:t>환</a:t>
              </a:r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3408" y="2736"/>
              <a:ext cx="40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ko-KR" altLang="en-US" b="0">
                  <a:solidFill>
                    <a:schemeClr val="tx1"/>
                  </a:solidFill>
                  <a:latin typeface="Times New Roman" pitchFamily="18" charset="0"/>
                </a:rPr>
                <a:t>경</a:t>
              </a:r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auto">
            <a:xfrm>
              <a:off x="2304" y="220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auto">
            <a:xfrm>
              <a:off x="3120" y="220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auto">
            <a:xfrm>
              <a:off x="2880" y="168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auto">
            <a:xfrm>
              <a:off x="2880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ko-KR" altLang="en-US"/>
            </a:p>
          </p:txBody>
        </p:sp>
      </p:grpSp>
      <p:sp>
        <p:nvSpPr>
          <p:cNvPr id="134165" name="Text Box 21"/>
          <p:cNvSpPr txBox="1">
            <a:spLocks noChangeArrowheads="1"/>
          </p:cNvSpPr>
          <p:nvPr/>
        </p:nvSpPr>
        <p:spPr bwMode="auto">
          <a:xfrm>
            <a:off x="4211638" y="908050"/>
            <a:ext cx="4584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ko-KR" altLang="en-US" sz="2800" dirty="0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교수</a:t>
            </a:r>
            <a:r>
              <a:rPr lang="en-US" altLang="ko-KR" sz="2800" dirty="0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-</a:t>
            </a:r>
            <a:r>
              <a:rPr lang="ko-KR" altLang="en-US" sz="2800" dirty="0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학습 체제의 구성요소</a:t>
            </a:r>
          </a:p>
        </p:txBody>
      </p:sp>
      <p:sp>
        <p:nvSpPr>
          <p:cNvPr id="20" name="순서도: 지연 19"/>
          <p:cNvSpPr/>
          <p:nvPr/>
        </p:nvSpPr>
        <p:spPr>
          <a:xfrm>
            <a:off x="0" y="6572250"/>
            <a:ext cx="1071563" cy="28575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1" name="제목 1"/>
          <p:cNvSpPr txBox="1">
            <a:spLocks/>
          </p:cNvSpPr>
          <p:nvPr/>
        </p:nvSpPr>
        <p:spPr>
          <a:xfrm>
            <a:off x="1665842" y="285728"/>
            <a:ext cx="5786478" cy="8572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2800" b="0" i="0" u="none" strike="noStrike" kern="1200" cap="none" spc="100" normalizeH="0" baseline="0" noProof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제 </a:t>
            </a:r>
            <a:r>
              <a:rPr kumimoji="0" lang="en-US" altLang="ko-KR" sz="2800" b="0" i="0" u="none" strike="noStrike" kern="1200" cap="none" spc="100" normalizeH="0" baseline="0" noProof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2</a:t>
            </a:r>
            <a:r>
              <a:rPr kumimoji="0" lang="ko-KR" altLang="en-US" sz="2800" b="0" i="0" u="none" strike="noStrike" kern="1200" cap="none" spc="100" normalizeH="0" baseline="0" noProof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장</a:t>
            </a:r>
            <a:r>
              <a:rPr kumimoji="0" lang="en-US" altLang="ko-KR" sz="2800" b="0" i="0" u="none" strike="noStrike" kern="1200" cap="none" spc="100" normalizeH="0" baseline="0" noProof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. </a:t>
            </a:r>
            <a:r>
              <a:rPr kumimoji="0" lang="ko-KR" altLang="en-US" sz="2800" b="0" i="0" u="none" strike="noStrike" kern="1200" cap="none" spc="100" normalizeH="0" baseline="0" noProof="0" smtClean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uLnTx/>
                <a:uFillTx/>
                <a:latin typeface="+mj-ea"/>
                <a:ea typeface="+mj-ea"/>
                <a:cs typeface="+mj-cs"/>
              </a:rPr>
              <a:t>교육행정학의 발달 과정</a:t>
            </a:r>
            <a:endParaRPr kumimoji="0" lang="ko-KR" altLang="en-US" sz="2800" b="0" i="0" u="none" strike="noStrike" kern="1200" cap="none" spc="100" normalizeH="0" baseline="0" noProof="0" dirty="0">
              <a:ln w="18000">
                <a:noFill/>
                <a:prstDash val="solid"/>
              </a:ln>
              <a:solidFill>
                <a:schemeClr val="tx1"/>
              </a:solidFill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uLnTx/>
              <a:uFillTx/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3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체제이론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개방체제론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-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체제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여러 부분으로 이루어진 전체 혹은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여러 요소의 총체</a:t>
            </a:r>
            <a:endParaRPr lang="en-US" altLang="ko-KR" sz="1800" dirty="0" smtClean="0">
              <a:solidFill>
                <a:srgbClr val="FF000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체제는 원래 세포로 구성된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유기체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를 총체적으로 지칭하는 생물학적 개념에서 비롯됨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사회과학에서 체제는 다음의 속성을 보임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시공간적으로 존재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유기체와 같이 생성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진화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성장 및 소멸의 경향을 보임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내적으로 상위체제와 하위체제로 구성되는 구조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외부의 다른 체제와 구분되는 경계 영역과 환경을 갖고 있음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-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사회체제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환경과의 상호작용 유무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 따라 개방체제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폐쇄체제로 구분됨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체제이론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개방체제론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학교는 국가 사회의 정치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경제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문화 등 다른 체제와 긴밀한 관계 속에서 활동이 이루어지는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개방체제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개방체제의 특징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체제환경과 상호작용한다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즉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투입과 산출이 있다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균형상태를 스스로 유지하려는 경향이 있다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자기통제력을 가지고 있다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최종결과를 동일하게 하려는 경향이 있다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하위체제 간의 역동적인 기능적 상호작용을 통해서 자신을 유지한다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재투입과정을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통해 과정과 산출을 효율화 한다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규모의 확장은 새로운 기능적 하위체제를 계층적으로 만들어 간다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체제는 스스로를 효율화하기 위해 그 과정과 절차를 단순화하기도 한다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AutoNum type="arabicParenR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체제이론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개방체제론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개방체제론은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조직을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복합적이고 역동적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인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개방체로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보고 조직을 연구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조직체제와 관련된 모든 것을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하나의 연결된 단위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로 인식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체재 내의 여러 상호작용하는 요소는 체제의 생존을 위해 절대적으로 필요한 것들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개방체제론에서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‘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체제적 사고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’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란 어떠한 사태나 현상을 단순한 시각에서 보는 오류를 방지하고 모든 사태나 현상의 복잡성을 전제로 그들을 인식하려는 사고방식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체제이론의 기본모형은 투입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과정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산출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환경으로 구성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>
            <a:endCxn id="6" idx="1"/>
          </p:cNvCxnSpPr>
          <p:nvPr/>
        </p:nvCxnSpPr>
        <p:spPr>
          <a:xfrm flipV="1">
            <a:off x="2123728" y="5265204"/>
            <a:ext cx="1368152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 flipV="1">
            <a:off x="5508104" y="5301208"/>
            <a:ext cx="1368152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그룹 25"/>
          <p:cNvGrpSpPr/>
          <p:nvPr/>
        </p:nvGrpSpPr>
        <p:grpSpPr>
          <a:xfrm>
            <a:off x="1475656" y="4581128"/>
            <a:ext cx="6048672" cy="1656184"/>
            <a:chOff x="1475656" y="4653136"/>
            <a:chExt cx="6048672" cy="1656184"/>
          </a:xfrm>
        </p:grpSpPr>
        <p:sp>
          <p:nvSpPr>
            <p:cNvPr id="6" name="직사각형 5"/>
            <p:cNvSpPr/>
            <p:nvPr/>
          </p:nvSpPr>
          <p:spPr>
            <a:xfrm>
              <a:off x="3491880" y="5013176"/>
              <a:ext cx="2016224" cy="6480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상호작용 요소들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 flipV="1">
              <a:off x="2411760" y="5949280"/>
              <a:ext cx="4032448" cy="720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화살표 연결선 13"/>
            <p:cNvCxnSpPr/>
            <p:nvPr/>
          </p:nvCxnSpPr>
          <p:spPr>
            <a:xfrm flipV="1">
              <a:off x="2411760" y="5517232"/>
              <a:ext cx="0" cy="50405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4"/>
            <p:cNvCxnSpPr/>
            <p:nvPr/>
          </p:nvCxnSpPr>
          <p:spPr>
            <a:xfrm flipV="1">
              <a:off x="4355976" y="5661248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화살표 연결선 15"/>
            <p:cNvCxnSpPr/>
            <p:nvPr/>
          </p:nvCxnSpPr>
          <p:spPr>
            <a:xfrm flipV="1">
              <a:off x="6444208" y="5445224"/>
              <a:ext cx="0" cy="50405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직사각형 18"/>
            <p:cNvSpPr/>
            <p:nvPr/>
          </p:nvSpPr>
          <p:spPr>
            <a:xfrm>
              <a:off x="4139952" y="4653136"/>
              <a:ext cx="64807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과정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4139952" y="6021288"/>
              <a:ext cx="64807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환경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1475656" y="5229200"/>
              <a:ext cx="64807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투입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876256" y="5157192"/>
              <a:ext cx="648072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chemeClr val="tx1"/>
                  </a:solidFill>
                </a:rPr>
                <a:t>산출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교육행정학의 역사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사회적 현상으로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교육행정활동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은 오랜 역사와 전통이 있음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반면에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교육행정학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은 연구대상과 방법론의 확립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학문공동체의 활성화의 면에서 반세기의 짧은 역사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교육행정학의 독자적인 학문으로 성립된 시기는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Mort [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학교행정의 원리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]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가 발간된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1946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년을 기점으로 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 시기는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타학문을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원용하는 수준에서 교육행정학 이론이 체계화되기 시작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1950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년을 기준으로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타학문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수용단계와 종합학문으로의 발전단계로 구분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교육행정학에서 그 이전은 고전이론과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인간관계론의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시대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그 이후는 자생적인 이론과 방법론을 갖춘 종합학문으로 발전한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행동과학론과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그 이후의 시대로 분류함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체제이론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개방체제론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개방체제론에서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투입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상호작용하는요소들이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체제의 목적을 달성할 수 있도록 체제의 밖에서 안으로 들어가는 모든 요소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과정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체제가 목적달성을 위해 여러 자원과 정보를 활용하여 산출로 만들고 가치를 창조하는 과정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산출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체제가 환경이나 인접한 체제로 내보내는 자원과 정보로서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체제가 의도적이나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무의도적으로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생산해내는 모든 것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환경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체제와 일정한 접촉을 유지하고 그것에 일정한 영향을 주는 경우에 밖의 주변 조건이나 상태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체제의 투입과 산출에 관계되어 있고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피드백을 통해 체제와 영향을 주고 받는 인접체제들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개방체제론과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 교육행정학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개방체제론적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접근은 단절된 사고를 지양하고 체계적이고  총체적인 사고를 특징으로 한다는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점에서교육의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계획이나 정책의 수립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교육적 의사결정 등 다양한 영역에서 유용성을 인정 받음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교육행정학에서 많은 학자가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개방체제론적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관점에서 조직과 행정관리 문제를 연구하여 체계적인 이론을 제시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개방체제론의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관점에서 교육조직을 연구한 학자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AutoNum type="arabicParenR"/>
            </a:pP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Cohen: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체제론적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관점에서 학교를 연구하여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조직화된 무질서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라는 개념을 체계화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AutoNum type="arabicParenR"/>
            </a:pP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Weick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학교조직을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이완조직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이라는 체재로 개념화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개방체제론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사회과정이론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사회과정이론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사회체제를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개인들의 집합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으로 이루어진 사회적 단위라고 보고 사회체제 속에서 인간이 어떠한 행동을 보이는가에 대해 본격적으로 연구한 대표적 이론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사회과정이론은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Getzles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와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Guba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에 의해 제안된 것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AutoNum type="arabicParenR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역할과 인성의 상호작용모형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AutoNum type="arabicParenR"/>
            </a:pP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Getzels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와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Guba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의 사회과정모형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382360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개방체제론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사회과정이론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buAutoNum type="arabicParenR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AutoNum type="arabicParenR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역할과 인성의 상호작용모형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사회과정이론의 기본적 구조는 사회체제 내의 인간 행위를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인성과 역할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의 상호작용으로 보는 것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이는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Lewin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의 집단역동이론에 따라 인간행동은 인성과 환경의 상호작용 결과로부터 착안 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사회과정모형에서 행동에 영향을 주는 역할과 인성의 상호작용은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집단의 성격에 따라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큰 차이를 나타낸다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학교조직은 관료제 특성을 보이나 군대보다는 약하나 제도적으로 규정된 역할과 기대에 부응해야 한다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그러나 전문직인 교직에 종사하는 교원은 사회적으로 인정된 전문성과 자율성을 바탕으로 전문가적 판단에 따라 행동할 가능성이 높음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z="3600" b="1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역할과 성격</a:t>
            </a:r>
            <a:r>
              <a:rPr lang="en-US" altLang="ko-KR" sz="3600" b="1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(</a:t>
            </a:r>
            <a:r>
              <a:rPr lang="ko-KR" altLang="en-US" sz="3600" b="1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인성</a:t>
            </a:r>
            <a:r>
              <a:rPr lang="en-US" altLang="ko-KR" sz="3600" b="1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)</a:t>
            </a:r>
            <a:r>
              <a:rPr lang="ko-KR" altLang="en-US" sz="3600" b="1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과의 상호관계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B</a:t>
            </a:r>
            <a:r>
              <a:rPr lang="en-US" altLang="ko-KR" sz="2200" dirty="0" smtClean="0">
                <a:latin typeface="휴먼모음T" pitchFamily="18" charset="-127"/>
                <a:ea typeface="휴먼모음T" pitchFamily="18" charset="-127"/>
              </a:rPr>
              <a:t>(</a:t>
            </a:r>
            <a:r>
              <a:rPr lang="ko-KR" altLang="en-US" sz="2200" dirty="0" smtClean="0">
                <a:latin typeface="휴먼모음T" pitchFamily="18" charset="-127"/>
                <a:ea typeface="휴먼모음T" pitchFamily="18" charset="-127"/>
              </a:rPr>
              <a:t>사회적 행위</a:t>
            </a:r>
            <a:r>
              <a:rPr lang="en-US" altLang="ko-KR" sz="2200" dirty="0" smtClean="0">
                <a:latin typeface="휴먼모음T" pitchFamily="18" charset="-127"/>
                <a:ea typeface="휴먼모음T" pitchFamily="18" charset="-127"/>
              </a:rPr>
              <a:t>)=</a:t>
            </a:r>
            <a:r>
              <a:rPr lang="en-US" altLang="ko-KR" dirty="0" smtClean="0">
                <a:latin typeface="휴먼모음T" pitchFamily="18" charset="-127"/>
                <a:ea typeface="휴먼모음T" pitchFamily="18" charset="-127"/>
              </a:rPr>
              <a:t>f(R*P)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1219200" y="2362200"/>
            <a:ext cx="6324600" cy="2590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 sz="2000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1828800" y="2362200"/>
            <a:ext cx="0" cy="2590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ko-KR" alt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4343400" y="2362200"/>
            <a:ext cx="0" cy="2590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ko-KR" alt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6934200" y="2362200"/>
            <a:ext cx="0" cy="2590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ko-KR" alt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V="1">
            <a:off x="1219200" y="2667000"/>
            <a:ext cx="6324600" cy="2057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ko-KR" altLang="en-US"/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2117725" y="2776538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ko-KR" altLang="en-US" sz="2400">
                <a:solidFill>
                  <a:schemeClr val="tx1"/>
                </a:solidFill>
                <a:latin typeface="Tahoma" pitchFamily="34" charset="0"/>
              </a:rPr>
              <a:t>역할</a:t>
            </a:r>
            <a:r>
              <a:rPr lang="en-US" altLang="ko-KR" sz="2400">
                <a:solidFill>
                  <a:schemeClr val="tx1"/>
                </a:solidFill>
                <a:latin typeface="Tahoma" pitchFamily="34" charset="0"/>
              </a:rPr>
              <a:t>( Role)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4652963" y="3795713"/>
            <a:ext cx="2511425" cy="85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ko-KR" altLang="en-US" sz="2400">
                <a:solidFill>
                  <a:schemeClr val="tx1"/>
                </a:solidFill>
                <a:latin typeface="Tahoma" pitchFamily="34" charset="0"/>
              </a:rPr>
              <a:t>성격</a:t>
            </a:r>
            <a:r>
              <a:rPr lang="en-US" altLang="ko-KR" sz="2400">
                <a:solidFill>
                  <a:schemeClr val="tx1"/>
                </a:solidFill>
                <a:latin typeface="Tahoma" pitchFamily="34" charset="0"/>
              </a:rPr>
              <a:t>(</a:t>
            </a:r>
            <a:r>
              <a:rPr lang="ko-KR" altLang="en-US" sz="2400">
                <a:solidFill>
                  <a:schemeClr val="tx1"/>
                </a:solidFill>
                <a:latin typeface="Tahoma" pitchFamily="34" charset="0"/>
              </a:rPr>
              <a:t>인성</a:t>
            </a:r>
            <a:r>
              <a:rPr lang="en-US" altLang="ko-KR" sz="2400">
                <a:solidFill>
                  <a:schemeClr val="tx1"/>
                </a:solidFill>
                <a:latin typeface="Tahoma" pitchFamily="34" charset="0"/>
              </a:rPr>
              <a:t>)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en-US" altLang="ko-KR" sz="2400">
                <a:solidFill>
                  <a:schemeClr val="tx1"/>
                </a:solidFill>
                <a:latin typeface="Tahoma" pitchFamily="34" charset="0"/>
              </a:rPr>
              <a:t>(Personality)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1524000" y="5105400"/>
            <a:ext cx="990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ko-KR" altLang="en-US" sz="2200">
                <a:solidFill>
                  <a:schemeClr val="tx1"/>
                </a:solidFill>
                <a:latin typeface="Tahoma" pitchFamily="34" charset="0"/>
                <a:ea typeface="휴먼모음T" pitchFamily="18" charset="-127"/>
              </a:rPr>
              <a:t>군대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778250" y="5053013"/>
            <a:ext cx="9191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ko-KR" altLang="en-US" sz="2200">
                <a:solidFill>
                  <a:schemeClr val="tx1"/>
                </a:solidFill>
                <a:latin typeface="Tahoma" pitchFamily="34" charset="0"/>
                <a:ea typeface="휴먼모음T" pitchFamily="18" charset="-127"/>
              </a:rPr>
              <a:t>학교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6308725" y="5073650"/>
            <a:ext cx="12842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ko-KR" altLang="en-US" sz="2200">
                <a:solidFill>
                  <a:schemeClr val="tx1"/>
                </a:solidFill>
                <a:latin typeface="Tahoma" pitchFamily="34" charset="0"/>
                <a:ea typeface="휴먼모음T" pitchFamily="18" charset="-127"/>
              </a:rPr>
              <a:t>예술계</a:t>
            </a:r>
          </a:p>
        </p:txBody>
      </p:sp>
      <p:sp>
        <p:nvSpPr>
          <p:cNvPr id="14" name="순서도: 지연 13"/>
          <p:cNvSpPr/>
          <p:nvPr/>
        </p:nvSpPr>
        <p:spPr>
          <a:xfrm>
            <a:off x="0" y="6572250"/>
            <a:ext cx="1071563" cy="28575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개방체제론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사회과정이론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2)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Getzels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와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Guba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의 사회과정모형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</a:rPr>
              <a:t>Getzels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</a:rPr>
              <a:t>와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</a:rPr>
              <a:t>Guba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</a:rPr>
              <a:t>는 사회체제를 개인의 집합으로 이루어진 사회적 단위로 보았음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사회체제 속에서 인간의 행동은 사회적 조건들로 이루어진 규범적 차원과  개인의 심리적 특성으로 이루어진 개인적 차원의 기능적 관계에서 나타나는 사회적 행위로 생각했음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규범적 차원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이란 사회체제의 환경조건을 이루는  기관 또는 제도로 구성되는 사회체제의 차원으로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체제의 목적을 달성하기 위한 과업분담체제로서의 지위와 역할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그 역할에 따른 기대 등을 규정한 제도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개인적 차원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은 심리적 차원으로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제도에 의해 규정된 역할과 기대를 수행 할 때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고유의 욕구와 인성을 가지고 규정된 역할과 기대를 수행하는 독특한 방식이 있음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28575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3600" err="1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Getzels-Guba</a:t>
            </a:r>
            <a:r>
              <a:rPr lang="ko-KR" altLang="en-US" sz="3600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의 사회과정 </a:t>
            </a:r>
            <a:r>
              <a:rPr lang="ko-KR" altLang="en-US" sz="3600" smtClean="0">
                <a:solidFill>
                  <a:srgbClr val="53AD62"/>
                </a:solidFill>
                <a:latin typeface="휴먼옛체" pitchFamily="18" charset="-127"/>
                <a:ea typeface="휴먼옛체" pitchFamily="18" charset="-127"/>
              </a:rPr>
              <a:t>모형</a:t>
            </a:r>
            <a:endParaRPr lang="en-US" altLang="ko-KR" sz="3600">
              <a:solidFill>
                <a:srgbClr val="53AD62"/>
              </a:solidFill>
              <a:latin typeface="휴먼옛체" pitchFamily="18" charset="-127"/>
              <a:ea typeface="휴먼옛체" pitchFamily="18" charset="-127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ko-KR" altLang="en-US" smtClean="0">
                <a:latin typeface="휴먼모음T" pitchFamily="18" charset="-127"/>
                <a:ea typeface="휴먼모음T" pitchFamily="18" charset="-127"/>
              </a:rPr>
              <a:t>겟젤스와 구바의 사회과정 기본모형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57200" y="2349500"/>
            <a:ext cx="8001000" cy="3959225"/>
            <a:chOff x="288" y="1344"/>
            <a:chExt cx="5040" cy="2494"/>
          </a:xfrm>
        </p:grpSpPr>
        <p:sp>
          <p:nvSpPr>
            <p:cNvPr id="46086" name="Text Box 5"/>
            <p:cNvSpPr txBox="1">
              <a:spLocks noChangeArrowheads="1"/>
            </p:cNvSpPr>
            <p:nvPr/>
          </p:nvSpPr>
          <p:spPr bwMode="auto">
            <a:xfrm>
              <a:off x="1426" y="1344"/>
              <a:ext cx="2906" cy="327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FontTx/>
                <a:buNone/>
              </a:pP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규범적 차원</a:t>
              </a:r>
              <a:r>
                <a:rPr lang="en-US" altLang="ko-KR" sz="2800" b="0">
                  <a:solidFill>
                    <a:schemeClr val="tx1"/>
                  </a:solidFill>
                  <a:latin typeface="Tahoma" pitchFamily="34" charset="0"/>
                </a:rPr>
                <a:t>(</a:t>
              </a: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조직적 차원</a:t>
              </a:r>
              <a:r>
                <a:rPr lang="en-US" altLang="ko-KR" sz="2800" b="0">
                  <a:solidFill>
                    <a:schemeClr val="tx1"/>
                  </a:solidFill>
                  <a:latin typeface="Tahoma" pitchFamily="34" charset="0"/>
                </a:rPr>
                <a:t>)</a:t>
              </a:r>
            </a:p>
          </p:txBody>
        </p:sp>
        <p:sp>
          <p:nvSpPr>
            <p:cNvPr id="46087" name="Text Box 6"/>
            <p:cNvSpPr txBox="1">
              <a:spLocks noChangeArrowheads="1"/>
            </p:cNvSpPr>
            <p:nvPr/>
          </p:nvSpPr>
          <p:spPr bwMode="auto">
            <a:xfrm>
              <a:off x="1292" y="3511"/>
              <a:ext cx="2994" cy="327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인간적 차원</a:t>
              </a:r>
              <a:r>
                <a:rPr lang="en-US" altLang="ko-KR" sz="2800" b="0">
                  <a:solidFill>
                    <a:schemeClr val="tx1"/>
                  </a:solidFill>
                  <a:latin typeface="Tahoma" pitchFamily="34" charset="0"/>
                </a:rPr>
                <a:t>(</a:t>
              </a: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개인적 차원</a:t>
              </a:r>
              <a:r>
                <a:rPr lang="en-US" altLang="ko-KR" sz="2800" b="0">
                  <a:solidFill>
                    <a:schemeClr val="tx1"/>
                  </a:solidFill>
                  <a:latin typeface="Tahoma" pitchFamily="34" charset="0"/>
                </a:rPr>
                <a:t>)</a:t>
              </a:r>
            </a:p>
          </p:txBody>
        </p:sp>
        <p:sp>
          <p:nvSpPr>
            <p:cNvPr id="46088" name="Text Box 7"/>
            <p:cNvSpPr txBox="1">
              <a:spLocks noChangeArrowheads="1"/>
            </p:cNvSpPr>
            <p:nvPr/>
          </p:nvSpPr>
          <p:spPr bwMode="auto">
            <a:xfrm>
              <a:off x="288" y="2208"/>
              <a:ext cx="586" cy="518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ko-KR" altLang="en-US" sz="2400">
                  <a:solidFill>
                    <a:schemeClr val="tx1"/>
                  </a:solidFill>
                  <a:latin typeface="Tahoma" pitchFamily="34" charset="0"/>
                </a:rPr>
                <a:t>사회체제</a:t>
              </a:r>
            </a:p>
          </p:txBody>
        </p:sp>
        <p:sp>
          <p:nvSpPr>
            <p:cNvPr id="46089" name="Text Box 8"/>
            <p:cNvSpPr txBox="1">
              <a:spLocks noChangeArrowheads="1"/>
            </p:cNvSpPr>
            <p:nvPr/>
          </p:nvSpPr>
          <p:spPr bwMode="auto">
            <a:xfrm>
              <a:off x="4560" y="2208"/>
              <a:ext cx="768" cy="518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ko-KR" altLang="en-US" sz="2400">
                  <a:solidFill>
                    <a:schemeClr val="tx1"/>
                  </a:solidFill>
                  <a:latin typeface="Tahoma" pitchFamily="34" charset="0"/>
                </a:rPr>
                <a:t>사회적 행동</a:t>
              </a:r>
            </a:p>
          </p:txBody>
        </p:sp>
        <p:sp>
          <p:nvSpPr>
            <p:cNvPr id="46090" name="Text Box 9"/>
            <p:cNvSpPr txBox="1">
              <a:spLocks noChangeArrowheads="1"/>
            </p:cNvSpPr>
            <p:nvPr/>
          </p:nvSpPr>
          <p:spPr bwMode="auto">
            <a:xfrm>
              <a:off x="1392" y="1881"/>
              <a:ext cx="556" cy="327"/>
            </a:xfrm>
            <a:prstGeom prst="rect">
              <a:avLst/>
            </a:pr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제도</a:t>
              </a:r>
            </a:p>
          </p:txBody>
        </p:sp>
        <p:sp>
          <p:nvSpPr>
            <p:cNvPr id="46091" name="Text Box 10"/>
            <p:cNvSpPr txBox="1">
              <a:spLocks noChangeArrowheads="1"/>
            </p:cNvSpPr>
            <p:nvPr/>
          </p:nvSpPr>
          <p:spPr bwMode="auto">
            <a:xfrm>
              <a:off x="2400" y="1881"/>
              <a:ext cx="556" cy="327"/>
            </a:xfrm>
            <a:prstGeom prst="rect">
              <a:avLst/>
            </a:pr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역할</a:t>
              </a:r>
            </a:p>
          </p:txBody>
        </p:sp>
        <p:sp>
          <p:nvSpPr>
            <p:cNvPr id="46092" name="Text Box 11"/>
            <p:cNvSpPr txBox="1">
              <a:spLocks noChangeArrowheads="1"/>
            </p:cNvSpPr>
            <p:nvPr/>
          </p:nvSpPr>
          <p:spPr bwMode="auto">
            <a:xfrm>
              <a:off x="3408" y="1881"/>
              <a:ext cx="996" cy="327"/>
            </a:xfrm>
            <a:prstGeom prst="rect">
              <a:avLst/>
            </a:pr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역할기대</a:t>
              </a:r>
            </a:p>
          </p:txBody>
        </p:sp>
        <p:sp>
          <p:nvSpPr>
            <p:cNvPr id="46093" name="Text Box 12"/>
            <p:cNvSpPr txBox="1">
              <a:spLocks noChangeArrowheads="1"/>
            </p:cNvSpPr>
            <p:nvPr/>
          </p:nvSpPr>
          <p:spPr bwMode="auto">
            <a:xfrm>
              <a:off x="1344" y="2736"/>
              <a:ext cx="556" cy="327"/>
            </a:xfrm>
            <a:prstGeom prst="rect">
              <a:avLst/>
            </a:pr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개인</a:t>
              </a:r>
            </a:p>
          </p:txBody>
        </p:sp>
        <p:sp>
          <p:nvSpPr>
            <p:cNvPr id="46094" name="Text Box 13"/>
            <p:cNvSpPr txBox="1">
              <a:spLocks noChangeArrowheads="1"/>
            </p:cNvSpPr>
            <p:nvPr/>
          </p:nvSpPr>
          <p:spPr bwMode="auto">
            <a:xfrm>
              <a:off x="2340" y="2655"/>
              <a:ext cx="728" cy="596"/>
            </a:xfrm>
            <a:prstGeom prst="rect">
              <a:avLst/>
            </a:pr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인성</a:t>
              </a:r>
              <a:endParaRPr lang="en-US" altLang="ko-KR" sz="2800">
                <a:solidFill>
                  <a:schemeClr val="tx1"/>
                </a:solidFill>
                <a:latin typeface="Tahoma" pitchFamily="34" charset="0"/>
              </a:endParaRPr>
            </a:p>
            <a:p>
              <a:pPr>
                <a:buFontTx/>
                <a:buNone/>
              </a:pPr>
              <a:r>
                <a:rPr lang="en-US" altLang="ko-KR" sz="2800" b="0">
                  <a:solidFill>
                    <a:schemeClr val="tx1"/>
                  </a:solidFill>
                  <a:latin typeface="Tahoma" pitchFamily="34" charset="0"/>
                </a:rPr>
                <a:t>(</a:t>
              </a: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성격</a:t>
              </a:r>
              <a:r>
                <a:rPr lang="en-US" altLang="ko-KR" sz="2800" b="0">
                  <a:solidFill>
                    <a:schemeClr val="tx1"/>
                  </a:solidFill>
                  <a:latin typeface="Tahoma" pitchFamily="34" charset="0"/>
                </a:rPr>
                <a:t>)</a:t>
              </a:r>
              <a:endParaRPr lang="ko-KR" altLang="en-US" sz="2800" b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46095" name="Text Box 14"/>
            <p:cNvSpPr txBox="1">
              <a:spLocks noChangeArrowheads="1"/>
            </p:cNvSpPr>
            <p:nvPr/>
          </p:nvSpPr>
          <p:spPr bwMode="auto">
            <a:xfrm>
              <a:off x="3408" y="2736"/>
              <a:ext cx="996" cy="327"/>
            </a:xfrm>
            <a:prstGeom prst="rect">
              <a:avLst/>
            </a:pr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ko-KR" altLang="en-US" sz="2800">
                  <a:solidFill>
                    <a:schemeClr val="tx1"/>
                  </a:solidFill>
                  <a:latin typeface="Tahoma" pitchFamily="34" charset="0"/>
                </a:rPr>
                <a:t>욕구성향</a:t>
              </a:r>
            </a:p>
          </p:txBody>
        </p:sp>
        <p:sp>
          <p:nvSpPr>
            <p:cNvPr id="46096" name="Line 15"/>
            <p:cNvSpPr>
              <a:spLocks noChangeShapeType="1"/>
            </p:cNvSpPr>
            <p:nvPr/>
          </p:nvSpPr>
          <p:spPr bwMode="auto">
            <a:xfrm>
              <a:off x="1968" y="206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6097" name="Line 16"/>
            <p:cNvSpPr>
              <a:spLocks noChangeShapeType="1"/>
            </p:cNvSpPr>
            <p:nvPr/>
          </p:nvSpPr>
          <p:spPr bwMode="auto">
            <a:xfrm>
              <a:off x="2976" y="2064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6098" name="Line 17"/>
            <p:cNvSpPr>
              <a:spLocks noChangeShapeType="1"/>
            </p:cNvSpPr>
            <p:nvPr/>
          </p:nvSpPr>
          <p:spPr bwMode="auto">
            <a:xfrm>
              <a:off x="2976" y="2928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6099" name="Line 18"/>
            <p:cNvSpPr>
              <a:spLocks noChangeShapeType="1"/>
            </p:cNvSpPr>
            <p:nvPr/>
          </p:nvSpPr>
          <p:spPr bwMode="auto">
            <a:xfrm>
              <a:off x="1920" y="2880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6100" name="Line 19"/>
            <p:cNvSpPr>
              <a:spLocks noChangeShapeType="1"/>
            </p:cNvSpPr>
            <p:nvPr/>
          </p:nvSpPr>
          <p:spPr bwMode="auto">
            <a:xfrm>
              <a:off x="1632" y="2208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6101" name="Line 20"/>
            <p:cNvSpPr>
              <a:spLocks noChangeShapeType="1"/>
            </p:cNvSpPr>
            <p:nvPr/>
          </p:nvSpPr>
          <p:spPr bwMode="auto">
            <a:xfrm>
              <a:off x="2688" y="2208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6102" name="Line 21"/>
            <p:cNvSpPr>
              <a:spLocks noChangeShapeType="1"/>
            </p:cNvSpPr>
            <p:nvPr/>
          </p:nvSpPr>
          <p:spPr bwMode="auto">
            <a:xfrm>
              <a:off x="3696" y="2208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6103" name="Line 22"/>
            <p:cNvSpPr>
              <a:spLocks noChangeShapeType="1"/>
            </p:cNvSpPr>
            <p:nvPr/>
          </p:nvSpPr>
          <p:spPr bwMode="auto">
            <a:xfrm flipV="1">
              <a:off x="912" y="2064"/>
              <a:ext cx="48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6104" name="Line 23"/>
            <p:cNvSpPr>
              <a:spLocks noChangeShapeType="1"/>
            </p:cNvSpPr>
            <p:nvPr/>
          </p:nvSpPr>
          <p:spPr bwMode="auto">
            <a:xfrm>
              <a:off x="912" y="2784"/>
              <a:ext cx="43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6105" name="Line 24"/>
            <p:cNvSpPr>
              <a:spLocks noChangeShapeType="1"/>
            </p:cNvSpPr>
            <p:nvPr/>
          </p:nvSpPr>
          <p:spPr bwMode="auto">
            <a:xfrm>
              <a:off x="4410" y="2070"/>
              <a:ext cx="360" cy="1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  <p:sp>
          <p:nvSpPr>
            <p:cNvPr id="46106" name="Line 25"/>
            <p:cNvSpPr>
              <a:spLocks noChangeShapeType="1"/>
            </p:cNvSpPr>
            <p:nvPr/>
          </p:nvSpPr>
          <p:spPr bwMode="auto">
            <a:xfrm flipV="1">
              <a:off x="4410" y="2736"/>
              <a:ext cx="390" cy="1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ko-KR" altLang="en-US"/>
            </a:p>
          </p:txBody>
        </p:sp>
      </p:grpSp>
      <p:sp>
        <p:nvSpPr>
          <p:cNvPr id="26" name="순서도: 지연 25"/>
          <p:cNvSpPr/>
          <p:nvPr/>
        </p:nvSpPr>
        <p:spPr>
          <a:xfrm>
            <a:off x="0" y="6572250"/>
            <a:ext cx="1071563" cy="285750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8860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교육행정의 개념과 성격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358246" cy="3654168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dirty="0" smtClean="0">
                <a:solidFill>
                  <a:srgbClr val="7030A0"/>
                </a:solidFill>
              </a:rPr>
              <a:t>○ </a:t>
            </a:r>
            <a:r>
              <a:rPr lang="ko-KR" altLang="en-US" b="1" dirty="0" smtClean="0">
                <a:solidFill>
                  <a:srgbClr val="7030A0"/>
                </a:solidFill>
              </a:rPr>
              <a:t>생각해 보기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 algn="l">
              <a:lnSpc>
                <a:spcPct val="150000"/>
              </a:lnSpc>
            </a:pP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☞ </a:t>
            </a:r>
            <a:r>
              <a:rPr lang="ko-KR" altLang="en-US" b="1" dirty="0" smtClean="0">
                <a:solidFill>
                  <a:srgbClr val="7030A0"/>
                </a:solidFill>
                <a:latin typeface="HY견명조"/>
                <a:ea typeface="HY견명조"/>
              </a:rPr>
              <a:t>인간의 행동이 단순히 조직과 인성의 상호작용에 의해서 설명될 수 있을까요</a:t>
            </a:r>
            <a:r>
              <a:rPr lang="en-US" altLang="ko-KR" b="1" dirty="0" smtClean="0">
                <a:solidFill>
                  <a:srgbClr val="7030A0"/>
                </a:solidFill>
                <a:latin typeface="HY견명조"/>
                <a:ea typeface="HY견명조"/>
              </a:rPr>
              <a:t>?</a:t>
            </a:r>
            <a:endParaRPr lang="en-US" altLang="ko-KR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3856494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사회과정이론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인간의 행위는 전체 사회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문화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집단심리 등 보다 복잡한 차원과 관련된 사회적 상호작용에 의해 이루어진다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이에 따라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Getzels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와 </a:t>
            </a:r>
            <a:r>
              <a:rPr lang="en-US" altLang="ko-KR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Thelen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은 개인과 조직차원 뿐만 아니라 인류학적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조직풍토적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생물학적 차원을 추가하여 인간의 사회적 행동을 설명하고자 시도했음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1356511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부제목 2"/>
          <p:cNvSpPr>
            <a:spLocks noGrp="1"/>
          </p:cNvSpPr>
          <p:nvPr>
            <p:ph type="subTitle" idx="1"/>
          </p:nvPr>
        </p:nvSpPr>
        <p:spPr>
          <a:xfrm>
            <a:off x="428625" y="1143000"/>
            <a:ext cx="8572500" cy="5429250"/>
          </a:xfrm>
        </p:spPr>
        <p:txBody>
          <a:bodyPr/>
          <a:lstStyle/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r>
              <a:rPr lang="en-US" altLang="ko-KR" sz="1800" dirty="0" smtClean="0">
                <a:solidFill>
                  <a:schemeClr val="tx1"/>
                </a:solidFill>
              </a:rPr>
              <a:t>- </a:t>
            </a:r>
            <a:r>
              <a:rPr lang="ko-KR" altLang="en-US" sz="1800" dirty="0" smtClean="0">
                <a:solidFill>
                  <a:schemeClr val="tx1"/>
                </a:solidFill>
              </a:rPr>
              <a:t>한 개인의 행위가 목표로 하는 사회적 행동으로 나타나려면 </a:t>
            </a:r>
            <a:r>
              <a:rPr lang="ko-KR" altLang="en-US" sz="1800" dirty="0" smtClean="0">
                <a:solidFill>
                  <a:srgbClr val="0070C0"/>
                </a:solidFill>
              </a:rPr>
              <a:t>목표 행위에 역할 기대가 논리적으로 부합되도록 해야 하며</a:t>
            </a:r>
            <a:r>
              <a:rPr lang="en-US" altLang="ko-KR" sz="1800" dirty="0" smtClean="0">
                <a:solidFill>
                  <a:schemeClr val="tx1"/>
                </a:solidFill>
              </a:rPr>
              <a:t>(</a:t>
            </a:r>
            <a:r>
              <a:rPr lang="ko-KR" altLang="en-US" sz="1800" dirty="0" smtClean="0">
                <a:solidFill>
                  <a:schemeClr val="tx1"/>
                </a:solidFill>
              </a:rPr>
              <a:t>합리성</a:t>
            </a:r>
            <a:r>
              <a:rPr lang="en-US" altLang="ko-KR" sz="1800" dirty="0" smtClean="0">
                <a:solidFill>
                  <a:schemeClr val="tx1"/>
                </a:solidFill>
              </a:rPr>
              <a:t>), </a:t>
            </a:r>
            <a:r>
              <a:rPr lang="ko-KR" altLang="en-US" sz="1800" dirty="0" smtClean="0">
                <a:solidFill>
                  <a:srgbClr val="7030A0"/>
                </a:solidFill>
              </a:rPr>
              <a:t>제도적 목표에 자신의 욕구 성향을 만족시켜야 하며</a:t>
            </a:r>
            <a:r>
              <a:rPr lang="en-US" altLang="ko-KR" sz="1800" dirty="0" smtClean="0">
                <a:solidFill>
                  <a:schemeClr val="tx1"/>
                </a:solidFill>
              </a:rPr>
              <a:t>(</a:t>
            </a:r>
            <a:r>
              <a:rPr lang="ko-KR" altLang="en-US" sz="1800" dirty="0" err="1" smtClean="0">
                <a:solidFill>
                  <a:schemeClr val="tx1"/>
                </a:solidFill>
              </a:rPr>
              <a:t>일치성</a:t>
            </a:r>
            <a:r>
              <a:rPr lang="en-US" altLang="ko-KR" sz="1800" dirty="0" smtClean="0">
                <a:solidFill>
                  <a:schemeClr val="tx1"/>
                </a:solidFill>
              </a:rPr>
              <a:t>), </a:t>
            </a:r>
            <a:r>
              <a:rPr lang="ko-KR" altLang="en-US" sz="1800" dirty="0" smtClean="0">
                <a:solidFill>
                  <a:srgbClr val="0070C0"/>
                </a:solidFill>
              </a:rPr>
              <a:t>집단의 제도적 목표 달성에 의식적으로 참여함으로써 공동체 의식을 가져야</a:t>
            </a:r>
            <a:r>
              <a:rPr lang="ko-KR" altLang="en-US" sz="1800" dirty="0" smtClean="0">
                <a:solidFill>
                  <a:schemeClr val="tx1"/>
                </a:solidFill>
              </a:rPr>
              <a:t> 한다</a:t>
            </a:r>
            <a:r>
              <a:rPr lang="en-US" altLang="ko-KR" sz="1800" dirty="0" smtClean="0">
                <a:solidFill>
                  <a:schemeClr val="tx1"/>
                </a:solidFill>
              </a:rPr>
              <a:t>(</a:t>
            </a:r>
            <a:r>
              <a:rPr lang="ko-KR" altLang="en-US" sz="1800" dirty="0" smtClean="0">
                <a:solidFill>
                  <a:schemeClr val="tx1"/>
                </a:solidFill>
              </a:rPr>
              <a:t>소속감</a:t>
            </a:r>
            <a:r>
              <a:rPr lang="en-US" altLang="ko-KR" sz="1800" dirty="0" smtClean="0">
                <a:solidFill>
                  <a:schemeClr val="tx1"/>
                </a:solidFill>
              </a:rPr>
              <a:t>). </a:t>
            </a: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  <a:p>
            <a:pPr algn="l" eaLnBrk="1" hangingPunct="1"/>
            <a:endParaRPr lang="en-US" altLang="ko-KR" sz="1800" dirty="0" smtClean="0">
              <a:solidFill>
                <a:schemeClr val="tx1"/>
              </a:solidFill>
            </a:endParaRPr>
          </a:p>
          <a:p>
            <a:pPr algn="l" eaLnBrk="1" hangingPunct="1"/>
            <a:endParaRPr lang="en-US" altLang="ko-KR" sz="2200" dirty="0" smtClean="0">
              <a:solidFill>
                <a:srgbClr val="FF0000"/>
              </a:solidFill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50" y="1143000"/>
            <a:ext cx="8429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3337" y="3571875"/>
            <a:ext cx="60023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9" name="그림 5" descr="1111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1571625"/>
            <a:ext cx="7858125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57188" y="28575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kumimoji="0" lang="en-US" altLang="ko-KR" sz="2800" b="0" spc="100" dirty="0" err="1">
                <a:ln w="18000">
                  <a:noFill/>
                  <a:prstDash val="solid"/>
                </a:ln>
                <a:solidFill>
                  <a:srgbClr val="53AD62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휴먼옛체" pitchFamily="18" charset="-127"/>
                <a:ea typeface="휴먼옛체" pitchFamily="18" charset="-127"/>
                <a:cs typeface="+mj-cs"/>
              </a:rPr>
              <a:t>Getzels-Thelen</a:t>
            </a:r>
            <a:r>
              <a:rPr kumimoji="0" lang="ko-KR" altLang="en-US" sz="2800" b="0" spc="100" dirty="0">
                <a:ln w="18000">
                  <a:noFill/>
                  <a:prstDash val="solid"/>
                </a:ln>
                <a:solidFill>
                  <a:srgbClr val="53AD62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휴먼옛체" pitchFamily="18" charset="-127"/>
                <a:ea typeface="휴먼옛체" pitchFamily="18" charset="-127"/>
                <a:cs typeface="+mj-cs"/>
              </a:rPr>
              <a:t>의 사회체제 모형</a:t>
            </a:r>
            <a:endParaRPr kumimoji="0" lang="en-US" altLang="ko-KR" sz="2800" b="0" spc="100" dirty="0">
              <a:ln w="18000">
                <a:noFill/>
                <a:prstDash val="solid"/>
              </a:ln>
              <a:solidFill>
                <a:srgbClr val="53AD62"/>
              </a:solidFill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latin typeface="휴먼옛체" pitchFamily="18" charset="-127"/>
              <a:ea typeface="휴먼옛체" pitchFamily="18" charset="-127"/>
              <a:cs typeface="+mj-cs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교육행정학의 발달 과정</a:t>
            </a:r>
            <a:endParaRPr lang="ko-KR" altLang="en-US" dirty="0"/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1403648" y="3933056"/>
            <a:ext cx="6400800" cy="553616"/>
          </a:xfrm>
          <a:prstGeom prst="rect">
            <a:avLst/>
          </a:prstGeom>
        </p:spPr>
        <p:txBody>
          <a:bodyPr vert="horz" rtlCol="0" anchor="t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971600" y="4293096"/>
            <a:ext cx="8172400" cy="2160240"/>
          </a:xfrm>
          <a:prstGeom prst="rect">
            <a:avLst/>
          </a:prstGeom>
        </p:spPr>
        <p:txBody>
          <a:bodyPr vert="horz" rtlCol="0" anchor="t">
            <a:noAutofit/>
          </a:bodyPr>
          <a:lstStyle/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endParaRPr kumimoji="0" lang="en-US" altLang="ko-KR" sz="1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altLang="ko-KR" sz="1400" dirty="0" smtClean="0">
                <a:solidFill>
                  <a:srgbClr val="C00000"/>
                </a:solidFill>
              </a:rPr>
              <a:t>                                  </a:t>
            </a:r>
            <a:r>
              <a:rPr kumimoji="0" lang="ko-KR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1. </a:t>
            </a:r>
            <a:r>
              <a:rPr lang="ko-KR" altLang="en-US" sz="3200" dirty="0" smtClean="0">
                <a:latin typeface="+mj-ea"/>
                <a:ea typeface="+mj-ea"/>
              </a:rPr>
              <a:t>고전이론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568540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그룹 25"/>
          <p:cNvGrpSpPr/>
          <p:nvPr/>
        </p:nvGrpSpPr>
        <p:grpSpPr>
          <a:xfrm>
            <a:off x="928662" y="2143116"/>
            <a:ext cx="7286676" cy="4071966"/>
            <a:chOff x="857224" y="1785926"/>
            <a:chExt cx="4643470" cy="2786082"/>
          </a:xfrm>
        </p:grpSpPr>
        <p:sp>
          <p:nvSpPr>
            <p:cNvPr id="6" name="직사각형 5"/>
            <p:cNvSpPr/>
            <p:nvPr/>
          </p:nvSpPr>
          <p:spPr>
            <a:xfrm>
              <a:off x="1643042" y="2571744"/>
              <a:ext cx="192882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문화적 </a:t>
              </a:r>
              <a:r>
                <a:rPr lang="en-US" altLang="ko-KR" dirty="0" smtClean="0"/>
                <a:t>(</a:t>
              </a:r>
              <a:r>
                <a:rPr lang="ko-KR" altLang="en-US" dirty="0" smtClean="0"/>
                <a:t>적합성</a:t>
              </a:r>
              <a:r>
                <a:rPr lang="en-US" altLang="ko-KR" dirty="0" smtClean="0"/>
                <a:t>)</a:t>
              </a:r>
              <a:endParaRPr lang="ko-KR" altLang="en-US" dirty="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571868" y="2571744"/>
              <a:ext cx="192882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교육적</a:t>
              </a:r>
              <a:r>
                <a:rPr lang="en-US" altLang="ko-KR" dirty="0" smtClean="0"/>
                <a:t>(</a:t>
              </a:r>
              <a:r>
                <a:rPr lang="ko-KR" altLang="en-US" dirty="0" err="1" smtClean="0"/>
                <a:t>효과성</a:t>
              </a:r>
              <a:r>
                <a:rPr lang="en-US" altLang="ko-KR" dirty="0" smtClean="0"/>
                <a:t>)</a:t>
              </a:r>
              <a:endParaRPr lang="ko-KR" altLang="en-US" dirty="0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1643042" y="3571876"/>
              <a:ext cx="192882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정치적</a:t>
              </a:r>
              <a:r>
                <a:rPr lang="en-US" altLang="ko-KR" dirty="0" smtClean="0"/>
                <a:t>(</a:t>
              </a:r>
              <a:r>
                <a:rPr lang="ko-KR" altLang="en-US" dirty="0" err="1" smtClean="0"/>
                <a:t>대응성</a:t>
              </a:r>
              <a:r>
                <a:rPr lang="en-US" altLang="ko-KR" dirty="0" smtClean="0"/>
                <a:t>)</a:t>
              </a:r>
              <a:endParaRPr lang="ko-KR" altLang="en-US" dirty="0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571868" y="3571876"/>
              <a:ext cx="192882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경제적</a:t>
              </a:r>
              <a:r>
                <a:rPr lang="en-US" altLang="ko-KR" dirty="0" smtClean="0"/>
                <a:t>(</a:t>
              </a:r>
              <a:r>
                <a:rPr lang="ko-KR" altLang="en-US" dirty="0" smtClean="0"/>
                <a:t>효율성</a:t>
              </a:r>
              <a:r>
                <a:rPr lang="en-US" altLang="ko-KR" dirty="0" smtClean="0"/>
                <a:t>)</a:t>
              </a:r>
              <a:endParaRPr lang="ko-KR" altLang="en-US" dirty="0"/>
            </a:p>
          </p:txBody>
        </p:sp>
        <p:sp>
          <p:nvSpPr>
            <p:cNvPr id="13" name="직사각형 12"/>
            <p:cNvSpPr/>
            <p:nvPr/>
          </p:nvSpPr>
          <p:spPr>
            <a:xfrm rot="3104669">
              <a:off x="3207235" y="3320085"/>
              <a:ext cx="729265" cy="575019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교육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행정</a:t>
              </a:r>
              <a:endParaRPr lang="ko-KR" altLang="en-US" dirty="0"/>
            </a:p>
          </p:txBody>
        </p:sp>
        <p:sp>
          <p:nvSpPr>
            <p:cNvPr id="14" name="대각선 방향의 모서리가 잘린 사각형 13"/>
            <p:cNvSpPr/>
            <p:nvPr/>
          </p:nvSpPr>
          <p:spPr>
            <a:xfrm>
              <a:off x="1500166" y="1785926"/>
              <a:ext cx="2071702" cy="785818"/>
            </a:xfrm>
            <a:prstGeom prst="snip2Diag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rgbClr val="002060"/>
                  </a:solidFill>
                </a:rPr>
                <a:t>본질적 차원</a:t>
              </a:r>
              <a:endParaRPr lang="ko-KR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15" name="대각선 방향의 모서리가 잘린 사각형 14"/>
            <p:cNvSpPr/>
            <p:nvPr/>
          </p:nvSpPr>
          <p:spPr>
            <a:xfrm>
              <a:off x="3571868" y="1785926"/>
              <a:ext cx="1928826" cy="785818"/>
            </a:xfrm>
            <a:prstGeom prst="snip2Diag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000" dirty="0" smtClean="0">
                  <a:solidFill>
                    <a:srgbClr val="002060"/>
                  </a:solidFill>
                </a:rPr>
                <a:t>수단적 차원</a:t>
              </a:r>
              <a:endParaRPr lang="ko-KR" altLang="en-US" sz="2000" dirty="0">
                <a:solidFill>
                  <a:srgbClr val="002060"/>
                </a:solidFill>
              </a:endParaRPr>
            </a:p>
          </p:txBody>
        </p:sp>
        <p:sp>
          <p:nvSpPr>
            <p:cNvPr id="20" name="대각선 방향의 모서리가 잘린 사각형 19"/>
            <p:cNvSpPr/>
            <p:nvPr/>
          </p:nvSpPr>
          <p:spPr>
            <a:xfrm rot="5400000">
              <a:off x="750067" y="2678901"/>
              <a:ext cx="1000132" cy="785818"/>
            </a:xfrm>
            <a:prstGeom prst="snip2Diag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solidFill>
                    <a:srgbClr val="002060"/>
                  </a:solidFill>
                </a:rPr>
                <a:t>내재적 </a:t>
              </a:r>
              <a:endParaRPr lang="en-US" altLang="ko-KR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rgbClr val="002060"/>
                  </a:solidFill>
                </a:rPr>
                <a:t>차원</a:t>
              </a:r>
              <a:endParaRPr lang="ko-KR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2" name="대각선 방향의 모서리가 잘린 사각형 21"/>
            <p:cNvSpPr/>
            <p:nvPr/>
          </p:nvSpPr>
          <p:spPr>
            <a:xfrm rot="5400000">
              <a:off x="750067" y="3679033"/>
              <a:ext cx="1000132" cy="785818"/>
            </a:xfrm>
            <a:prstGeom prst="snip2Diag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err="1" smtClean="0">
                  <a:solidFill>
                    <a:srgbClr val="002060"/>
                  </a:solidFill>
                </a:rPr>
                <a:t>왜재적</a:t>
              </a:r>
              <a:r>
                <a:rPr lang="ko-KR" altLang="en-US" dirty="0" smtClean="0">
                  <a:solidFill>
                    <a:srgbClr val="002060"/>
                  </a:solidFill>
                </a:rPr>
                <a:t> </a:t>
              </a:r>
              <a:endParaRPr lang="en-US" altLang="ko-KR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ko-KR" altLang="en-US" dirty="0" smtClean="0">
                  <a:solidFill>
                    <a:srgbClr val="002060"/>
                  </a:solidFill>
                </a:rPr>
                <a:t>차원</a:t>
              </a:r>
              <a:endParaRPr lang="ko-KR" altLang="en-US" dirty="0">
                <a:solidFill>
                  <a:srgbClr val="002060"/>
                </a:solidFill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642910" y="1285860"/>
            <a:ext cx="4071966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>
                <a:solidFill>
                  <a:srgbClr val="002060"/>
                </a:solidFill>
                <a:latin typeface="바탕"/>
                <a:ea typeface="바탕"/>
              </a:rPr>
              <a:t>☞</a:t>
            </a:r>
            <a:r>
              <a:rPr lang="ko-KR" altLang="en-US" sz="2000" dirty="0" smtClean="0">
                <a:solidFill>
                  <a:srgbClr val="002060"/>
                </a:solidFill>
              </a:rPr>
              <a:t>교육행정의 다원적 패러다임</a:t>
            </a:r>
            <a:endParaRPr lang="ko-KR" altLang="en-US" sz="2000" dirty="0">
              <a:solidFill>
                <a:srgbClr val="002060"/>
              </a:solidFill>
            </a:endParaRPr>
          </a:p>
        </p:txBody>
      </p:sp>
      <p:cxnSp>
        <p:nvCxnSpPr>
          <p:cNvPr id="29" name="직선 화살표 연결선 28"/>
          <p:cNvCxnSpPr/>
          <p:nvPr/>
        </p:nvCxnSpPr>
        <p:spPr>
          <a:xfrm rot="10800000">
            <a:off x="4572000" y="4214818"/>
            <a:ext cx="357190" cy="2857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/>
          <p:nvPr/>
        </p:nvCxnSpPr>
        <p:spPr>
          <a:xfrm flipV="1">
            <a:off x="5348294" y="4286256"/>
            <a:ext cx="366714" cy="27622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 rot="16200000" flipH="1">
            <a:off x="5429256" y="5072074"/>
            <a:ext cx="357190" cy="35719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/>
          <p:nvPr/>
        </p:nvCxnSpPr>
        <p:spPr>
          <a:xfrm rot="10800000" flipV="1">
            <a:off x="4500562" y="5000636"/>
            <a:ext cx="428628" cy="2857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/>
          <p:nvPr/>
        </p:nvCxnSpPr>
        <p:spPr>
          <a:xfrm rot="5400000">
            <a:off x="2821769" y="4750603"/>
            <a:ext cx="78581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>
          <a:xfrm rot="5400000">
            <a:off x="6037273" y="4749809"/>
            <a:ext cx="78581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/>
          <p:nvPr/>
        </p:nvCxnSpPr>
        <p:spPr>
          <a:xfrm>
            <a:off x="4786314" y="4000504"/>
            <a:ext cx="85566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/>
          <p:nvPr/>
        </p:nvCxnSpPr>
        <p:spPr>
          <a:xfrm>
            <a:off x="4714876" y="5572140"/>
            <a:ext cx="85566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교육행정학의 다원적 패러다임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교육행정분야의 새로운 이론 형성을 위한 노력의 일환으로 제시</a:t>
            </a:r>
            <a:r>
              <a:rPr lang="en-US" altLang="ko-KR" sz="1400" dirty="0" smtClean="0">
                <a:solidFill>
                  <a:schemeClr val="tx1"/>
                </a:solidFill>
                <a:latin typeface="HY견명조"/>
              </a:rPr>
              <a:t>(Sander &amp; Wiggins, 1985)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교육행정에 대한 문화적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교육적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정치적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그리고 경제적 영향을 규명하기 위한 것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교육행정의 적합성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교육체제 내의 신념체계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가치 기준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규범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행동양식 등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교육행정의 </a:t>
            </a:r>
            <a:r>
              <a:rPr lang="ko-KR" altLang="en-US" sz="18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대응성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사회적 요구에 교육체제의 외재적 책임을 다하는 것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교육행정의 </a:t>
            </a:r>
            <a:r>
              <a:rPr lang="ko-KR" altLang="en-US" sz="1800" dirty="0" err="1" smtClean="0">
                <a:solidFill>
                  <a:srgbClr val="0070C0"/>
                </a:solidFill>
                <a:latin typeface="HY견명조"/>
                <a:ea typeface="HY견명조"/>
              </a:rPr>
              <a:t>효과성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교육체제 내재적 측면에 국한된 교육 목적의 성취와 관련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rgbClr val="0070C0"/>
                </a:solidFill>
                <a:latin typeface="HY견명조"/>
                <a:ea typeface="HY견명조"/>
              </a:rPr>
              <a:t>교육행정의 효율성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자원의 배분과 통제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조직구조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과업의 배분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대안적 관점과 이론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대안적 관점은 전통적인 사회과학적 방법과 합리성에 의문을 제기하고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주관성</a:t>
            </a:r>
            <a:r>
              <a:rPr lang="en-US" altLang="ko-KR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불확정성</a:t>
            </a:r>
            <a:r>
              <a:rPr lang="en-US" altLang="ko-KR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비합리성</a:t>
            </a:r>
            <a:r>
              <a:rPr lang="en-US" altLang="ko-KR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등을 교육행정학 현상의 분석을 위한 주요개념으로 설정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AutoNum type="arabicParenR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해석적 관점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-Greenfield: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조직이 객관적인 실체가 아니고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인간에 의해 창조되고 의미가 부여된 사회문화적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가공물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이기 때문에 가설 연역적 체제나 정교한 통계적 방법만으로 이해할 수 없다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/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해석적 관점은 조직의 구조와 역동성을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설명하거나 예측하려 하지 않는다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해석적 관점에 따르면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탐구의 목적은 기본적으로 특수한 상황을 해석하고 이해하는 것이다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대안적 관점과 이론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2)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급진적 관점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조직의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비합리적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이고 특수한 측면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주변적이고 소외된 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측면에 초점을 맞추어 조직문제를 탐구함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대표적 이론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포스트모더니즘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비판이론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페미니즘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포스트모더니즘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모더니즘 사상의 바탕이 되는 이성과 진리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합리성과 절대성을 비판하고 기존 것들의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해체와 상대성</a:t>
            </a:r>
            <a:r>
              <a:rPr lang="en-US" altLang="ko-KR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다양성</a:t>
            </a:r>
            <a:r>
              <a:rPr lang="en-US" altLang="ko-KR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탈정당성을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표방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현재의 조직이론과 그 지식 근거를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공격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하는 입장을 대표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607106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4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다원론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대안적 관점과 이론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/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2)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급진적 관점</a:t>
            </a: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비판이론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비판을 통해 신비화된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허위의식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을 파헤치고 새로운 변화를 모색하려는 경향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현대 조직이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지배계급의 이익을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위해 어떠한 기능을 수행하는지를 드러냄으로써 사회적 실재를 해체하려는 관점을 표방하며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인간의 소외와 </a:t>
            </a:r>
            <a:r>
              <a:rPr lang="ko-KR" altLang="en-US" sz="20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억업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불평등을 야기하는 사회구조 및 조직을 변혁하려 함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buFontTx/>
              <a:buChar char="-"/>
            </a:pPr>
            <a:endParaRPr lang="en-US" altLang="ko-KR" sz="20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buFontTx/>
              <a:buChar char="-"/>
            </a:pP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페미니즘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: 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조직이 권위에 대한 복종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순응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충성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경쟁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공격성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효율성 등을 강조하는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남성문화의 산물이며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그 </a:t>
            </a:r>
            <a:r>
              <a:rPr lang="ko-KR" altLang="en-US" sz="2000" dirty="0" smtClean="0">
                <a:solidFill>
                  <a:srgbClr val="FF0000"/>
                </a:solidFill>
                <a:latin typeface="HY견명조"/>
                <a:ea typeface="HY견명조"/>
              </a:rPr>
              <a:t>편향성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을 비판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HY견명조"/>
                <a:ea typeface="HY견명조"/>
              </a:rPr>
              <a:t>교육활동과 교직에서의 성차별 등에 관한 심각한 문제를 제기하여 관심을 끌고 있음</a:t>
            </a:r>
            <a:r>
              <a:rPr lang="en-US" altLang="ko-KR" sz="2000" dirty="0" smtClean="0">
                <a:solidFill>
                  <a:schemeClr val="tx1"/>
                </a:solidFill>
                <a:latin typeface="HY견명조"/>
                <a:ea typeface="HY견명조"/>
              </a:rPr>
              <a:t>. </a:t>
            </a: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18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세기 산업혁명은 인류에게 엄청난 에너지와 가능성을 가져다 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이러한 시대에 일반행정이나 기업경영의 관심은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이 에너지와 가능성을 현실화할 수 있는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효율적 조직체제와 절차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그리고 합리적 관리기술 개발에 집중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고전이론은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19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세기 후반부터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1920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년대에 발달한 이론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성악설적 인간관리 철학에 기초하여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조직 및 인간관리의 과학화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합리화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_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능률화를 추구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대표적 이론으로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과학적 관리론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행정관리론</a:t>
            </a:r>
            <a:r>
              <a:rPr lang="en-US" altLang="ko-KR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관료제론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등</a:t>
            </a: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65842" y="285728"/>
            <a:ext cx="5786478" cy="857256"/>
          </a:xfrm>
        </p:spPr>
        <p:txBody>
          <a:bodyPr>
            <a:normAutofit/>
          </a:bodyPr>
          <a:lstStyle/>
          <a:p>
            <a:pPr algn="l"/>
            <a:r>
              <a:rPr lang="ko-KR" altLang="en-US" sz="2800" dirty="0" smtClean="0">
                <a:latin typeface="+mj-ea"/>
              </a:rPr>
              <a:t>제 </a:t>
            </a:r>
            <a:r>
              <a:rPr lang="en-US" altLang="ko-KR" sz="2800" dirty="0" smtClean="0">
                <a:latin typeface="+mj-ea"/>
              </a:rPr>
              <a:t>2</a:t>
            </a:r>
            <a:r>
              <a:rPr lang="ko-KR" altLang="en-US" sz="2800" dirty="0" smtClean="0">
                <a:latin typeface="+mj-ea"/>
              </a:rPr>
              <a:t>장</a:t>
            </a:r>
            <a:r>
              <a:rPr lang="en-US" altLang="ko-KR" sz="2800" dirty="0" smtClean="0">
                <a:latin typeface="+mj-ea"/>
              </a:rPr>
              <a:t>. </a:t>
            </a:r>
            <a:r>
              <a:rPr lang="ko-KR" altLang="en-US" sz="2800" dirty="0" smtClean="0">
                <a:latin typeface="+mj-ea"/>
              </a:rPr>
              <a:t>교육행정학의 발달 과정</a:t>
            </a:r>
            <a:endParaRPr lang="ko-KR" altLang="en-US" sz="2800" dirty="0">
              <a:latin typeface="+mj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29390" y="1142984"/>
            <a:ext cx="8535098" cy="5715016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☞ 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1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</a:rPr>
              <a:t>절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</a:rPr>
              <a:t>: </a:t>
            </a:r>
            <a:r>
              <a:rPr lang="ko-KR" altLang="en-US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고전이론</a:t>
            </a:r>
            <a:r>
              <a:rPr lang="en-US" altLang="ko-KR" sz="2000" dirty="0" smtClean="0">
                <a:solidFill>
                  <a:srgbClr val="0070C0"/>
                </a:solidFill>
                <a:latin typeface="HY견명조"/>
                <a:ea typeface="HY견명조"/>
              </a:rPr>
              <a:t>_</a:t>
            </a:r>
            <a:r>
              <a:rPr lang="ko-KR" altLang="en-US" sz="20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과학적관리론</a:t>
            </a:r>
            <a:endParaRPr lang="en-US" altLang="ko-KR" sz="2000" dirty="0" smtClean="0">
              <a:solidFill>
                <a:srgbClr val="FF000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</a:pPr>
            <a:endParaRPr lang="en-US" altLang="ko-KR" sz="2000" dirty="0" smtClean="0">
              <a:solidFill>
                <a:srgbClr val="0070C0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과학적 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관리론의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기본신념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: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인간을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효율적인 기계와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같이 프로그램화 가능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노동자들은 </a:t>
            </a:r>
            <a:r>
              <a:rPr lang="ko-KR" altLang="en-US" sz="1800" dirty="0" err="1" smtClean="0">
                <a:solidFill>
                  <a:srgbClr val="FF0000"/>
                </a:solidFill>
                <a:latin typeface="HY견명조"/>
                <a:ea typeface="HY견명조"/>
              </a:rPr>
              <a:t>경제적요인</a:t>
            </a:r>
            <a:r>
              <a:rPr lang="ko-KR" altLang="en-US" sz="1800" dirty="0" err="1" smtClean="0">
                <a:solidFill>
                  <a:schemeClr val="tx1"/>
                </a:solidFill>
                <a:latin typeface="HY견명조"/>
                <a:ea typeface="HY견명조"/>
              </a:rPr>
              <a:t>으로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 과업동기가 유발되고 </a:t>
            </a:r>
            <a:r>
              <a:rPr lang="ko-KR" altLang="en-US" sz="1800" dirty="0" smtClean="0">
                <a:solidFill>
                  <a:srgbClr val="FF0000"/>
                </a:solidFill>
                <a:latin typeface="HY견명조"/>
                <a:ea typeface="HY견명조"/>
              </a:rPr>
              <a:t>생리적 요인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으로 성과가 크게 제한 받는다고  전제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Taylor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는 작업과정을 분석하여 과학화하면 능률과 생산성을 극대화할 수 있다고 믿음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생산공정의 개별작업을 요소동작으로 분리하여 동작의 형태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순서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소요시간을 시간관리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’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와 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‘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동작연구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’</a:t>
            </a:r>
            <a:r>
              <a:rPr lang="ko-KR" altLang="en-US" sz="1800" dirty="0" smtClean="0">
                <a:solidFill>
                  <a:schemeClr val="tx1"/>
                </a:solidFill>
                <a:latin typeface="HY견명조"/>
                <a:ea typeface="HY견명조"/>
              </a:rPr>
              <a:t>에 의해 표준화하고 과업을 설정하여 관리의 과학화를 가져옴</a:t>
            </a:r>
            <a:r>
              <a:rPr lang="en-US" altLang="ko-KR" sz="1800" dirty="0" smtClean="0">
                <a:solidFill>
                  <a:schemeClr val="tx1"/>
                </a:solidFill>
                <a:latin typeface="HY견명조"/>
                <a:ea typeface="HY견명조"/>
              </a:rPr>
              <a:t>.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endParaRPr lang="en-US" altLang="ko-KR" sz="1800" dirty="0" smtClean="0">
              <a:solidFill>
                <a:schemeClr val="tx1"/>
              </a:solidFill>
              <a:latin typeface="HY견명조"/>
              <a:ea typeface="HY견명조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85720" y="1142984"/>
            <a:ext cx="84296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rot="5400000">
            <a:off x="-2571800" y="3571876"/>
            <a:ext cx="60007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9613545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1462</TotalTime>
  <Words>4793</Words>
  <Application>Microsoft Office PowerPoint</Application>
  <PresentationFormat>화면 슬라이드 쇼(4:3)</PresentationFormat>
  <Paragraphs>707</Paragraphs>
  <Slides>74</Slides>
  <Notes>63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74</vt:i4>
      </vt:variant>
    </vt:vector>
  </HeadingPairs>
  <TitlesOfParts>
    <vt:vector size="75" baseType="lpstr">
      <vt:lpstr>고구려 벽화</vt:lpstr>
      <vt:lpstr>교육행정학 강의</vt:lpstr>
      <vt:lpstr>제 2장. 교육행정학의 발달 과정</vt:lpstr>
      <vt:lpstr>슬라이드 3</vt:lpstr>
      <vt:lpstr>교육행정의 개념과 성격</vt:lpstr>
      <vt:lpstr>제 2장. 교육행정학의 발달 과정</vt:lpstr>
      <vt:lpstr>제 2장. 교육행정학의 발달 과정</vt:lpstr>
      <vt:lpstr>교육행정학의 발달 과정</vt:lpstr>
      <vt:lpstr>제 2장. 교육행정학의 발달 과정</vt:lpstr>
      <vt:lpstr>제 2장. 교육행정학의 발달 과정</vt:lpstr>
      <vt:lpstr>제 2장. 교육행정학의 발달 과정</vt:lpstr>
      <vt:lpstr>교육행정의 개념과 성격</vt:lpstr>
      <vt:lpstr>제 2장. 교육행정학의 발달 과정</vt:lpstr>
      <vt:lpstr>제 2장. 교육행정학의 발달 과정</vt:lpstr>
      <vt:lpstr>교육행정의 개념과 성격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교육행정의 개념과 성격</vt:lpstr>
      <vt:lpstr>제 2장. 교육행정학의 발달 과정</vt:lpstr>
      <vt:lpstr>제 2장. 교육행정학의 발달 과정</vt:lpstr>
      <vt:lpstr>교육행정의 개념과 성격</vt:lpstr>
      <vt:lpstr>☞ 관료제의 순기능과 역기능</vt:lpstr>
      <vt:lpstr>교육행정의 개념과 성격</vt:lpstr>
      <vt:lpstr>☞ 연공주의와 능력주의</vt:lpstr>
      <vt:lpstr>교육행정의 개념과 성격</vt:lpstr>
      <vt:lpstr>제 2장. 교육행정학의 발달 과정</vt:lpstr>
      <vt:lpstr>교육행정의 개념과 성격</vt:lpstr>
      <vt:lpstr>제 2장. 교육행정학의 발달 과정</vt:lpstr>
      <vt:lpstr>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교육행정의 개념과 성격</vt:lpstr>
      <vt:lpstr>제 2장. 교육행정학의 발달 과정</vt:lpstr>
      <vt:lpstr>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교육행정학의 발달 과정</vt:lpstr>
      <vt:lpstr>제 2장. 교육행정학의 발달 과정</vt:lpstr>
      <vt:lpstr>사회체제로서의 학교</vt:lpstr>
      <vt:lpstr>슬라이드 56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역할과 성격(인성)과의 상호관계</vt:lpstr>
      <vt:lpstr>제 2장. 교육행정학의 발달 과정</vt:lpstr>
      <vt:lpstr>Getzels-Guba의 사회과정 모형</vt:lpstr>
      <vt:lpstr>교육행정의 개념과 성격</vt:lpstr>
      <vt:lpstr>제 2장. 교육행정학의 발달 과정</vt:lpstr>
      <vt:lpstr>슬라이드 69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  <vt:lpstr>제 2장. 교육행정학의 발달 과정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조영재</dc:creator>
  <cp:lastModifiedBy>6학년</cp:lastModifiedBy>
  <cp:revision>174</cp:revision>
  <dcterms:created xsi:type="dcterms:W3CDTF">2014-03-07T11:15:26Z</dcterms:created>
  <dcterms:modified xsi:type="dcterms:W3CDTF">2014-03-19T07:37:25Z</dcterms:modified>
  <cp:contentStatus>최종본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